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11" r:id="rId3"/>
    <p:sldId id="279" r:id="rId4"/>
    <p:sldId id="273" r:id="rId5"/>
    <p:sldId id="314" r:id="rId6"/>
    <p:sldId id="274" r:id="rId7"/>
    <p:sldId id="302" r:id="rId8"/>
    <p:sldId id="306" r:id="rId9"/>
    <p:sldId id="309" r:id="rId10"/>
    <p:sldId id="305" r:id="rId11"/>
    <p:sldId id="308" r:id="rId12"/>
    <p:sldId id="304" r:id="rId13"/>
    <p:sldId id="307" r:id="rId14"/>
    <p:sldId id="315" r:id="rId15"/>
    <p:sldId id="303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1B4D2-30A3-4991-902D-D0E1B96FB6A5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0AF1-09E8-40E8-B4B8-9B09C87E3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D2F4-5E4A-4B2F-B023-28CFB98C7C31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C660-DAF0-40C3-B7BC-812A9A587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clark@pcoa.org" TargetMode="External"/><Relationship Id="rId2" Type="http://schemas.openxmlformats.org/officeDocument/2006/relationships/hyperlink" Target="mailto:kasunic@ms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isad@wacog.com" TargetMode="External"/><Relationship Id="rId4" Type="http://schemas.openxmlformats.org/officeDocument/2006/relationships/hyperlink" Target="mailto:lvilla@seago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newshour/updates/senior-hunger-photo-essa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oLQbYrTCA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04" y="754171"/>
            <a:ext cx="7924800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29" y="2133599"/>
            <a:ext cx="78001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/>
              <a:t>Ending Hunger </a:t>
            </a:r>
            <a:r>
              <a:rPr lang="en-US" sz="3600" b="1" dirty="0" smtClean="0"/>
              <a:t>Together: </a:t>
            </a:r>
          </a:p>
          <a:p>
            <a:pPr algn="ctr"/>
            <a:r>
              <a:rPr lang="en-US" sz="3600" b="1" dirty="0" smtClean="0"/>
              <a:t>Food Banks and Area Agencies on Aging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b="1" dirty="0" smtClean="0"/>
              <a:t>W. Mark Clark, MSW</a:t>
            </a:r>
          </a:p>
          <a:p>
            <a:pPr algn="ctr"/>
            <a:r>
              <a:rPr lang="en-US" sz="2800" b="1" dirty="0" smtClean="0"/>
              <a:t>President &amp; CEO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066799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Seniors Remaining at Home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4" y="2133600"/>
            <a:ext cx="896757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Seniors and Meals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0" y="1981200"/>
            <a:ext cx="87138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066799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Seniors and Meals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57400"/>
            <a:ext cx="893445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AZ Area Agencies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095238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solidFill>
            <a:srgbClr val="0099CC"/>
          </a:solidFill>
        </p:spPr>
        <p:txBody>
          <a:bodyPr/>
          <a:lstStyle/>
          <a:p>
            <a:r>
              <a:rPr lang="en-US" dirty="0" smtClean="0"/>
              <a:t>AAAs In Arizona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83966"/>
              </p:ext>
            </p:extLst>
          </p:nvPr>
        </p:nvGraphicFramePr>
        <p:xfrm>
          <a:off x="1981200" y="1143000"/>
          <a:ext cx="4876799" cy="53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763"/>
                <a:gridCol w="1714018"/>
                <a:gridCol w="1714018"/>
              </a:tblGrid>
              <a:tr h="102364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REGION I  (Maricopa County)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Mary Lynn </a:t>
                      </a:r>
                      <a:r>
                        <a:rPr lang="en-US" sz="900" dirty="0" err="1">
                          <a:effectLst/>
                        </a:rPr>
                        <a:t>Kasunic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President &amp; CEO/Area Agency 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Area Agency on Aging, Region One, Inc.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1366 E. Thomas Road, Suite 108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Phoenix, Arizona  85014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2"/>
                        </a:rPr>
                        <a:t>kasunic@msn.com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602.264.2255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602.214.7740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602.230.9132 Fax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REGION V (Pinal &amp; Gila Counties)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Olivia Guerrero, President/CEO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Area Agency on Aging, Region 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Pinal-Gila Council for Senior Citizens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8969 W. McCartney Rd.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Casa Grande, Arizona  </a:t>
                      </a:r>
                      <a:r>
                        <a:rPr lang="en-US" sz="900" dirty="0">
                          <a:effectLst/>
                        </a:rPr>
                        <a:t>85194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dirty="0">
                          <a:effectLst/>
                        </a:rPr>
                        <a:t>oliviag@pgcsc.org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520.836.2758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520.421.2033 Fax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r>
                        <a:rPr lang="en-US" sz="9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 III  </a:t>
                      </a:r>
                      <a:r>
                        <a:rPr lang="en-US" sz="9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(Apache, Coconino, Navajo &amp; Yavapai Counties)</a:t>
                      </a:r>
                      <a:endParaRPr lang="en-US" sz="9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 </a:t>
                      </a:r>
                      <a:r>
                        <a:rPr lang="en-US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Beals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Luedtka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Director</a:t>
                      </a: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Agency on Aging, Region III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Northern AZ Council of Governments</a:t>
                      </a: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S San Francisco St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Flagstaff, Arizona  86001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mluedtka@nacog.org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877.521.3500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928.213.5226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(Mary’s Direct Line)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928.214.7235 Fax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</a:tr>
              <a:tr h="93463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REGION II  (Pima County)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W. Mark Clark, CEO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Area Agency on Aging, Region 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Pima Council on Aging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8467 E. Broadway Blvd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Tucson, Arizona  85710-4009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3"/>
                        </a:rPr>
                        <a:t>mclark@pcoa.org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520.790.0504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520.790.7577 Fax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REGION VI  (Cochise, Graham, Greenlee &amp;  Santa Cruz Counties)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Laura Villa-Program Manager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Area Agency on Aging, Region VI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SouthEastern</a:t>
                      </a:r>
                      <a:r>
                        <a:rPr lang="en-US" sz="900" dirty="0">
                          <a:effectLst/>
                        </a:rPr>
                        <a:t> AZ Governments Organization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300 Collins Road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Bisbee, Arizona  85603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520.432.5301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520.432.9168 Fax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u="sng" dirty="0">
                          <a:effectLst/>
                          <a:hlinkClick r:id="rId4"/>
                        </a:rPr>
                        <a:t>lvilla@seago.org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effectLst/>
                        </a:rPr>
                        <a:t>REGION IV  (La Paz, Mohave &amp; Yuma Counties)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Elisa Davis, 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Area Agency on Aging, Region IV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Western AZ Council of Governments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224 S. 3</a:t>
                      </a:r>
                      <a:r>
                        <a:rPr lang="en-US" sz="900" baseline="30000" dirty="0" smtClean="0">
                          <a:effectLst/>
                        </a:rPr>
                        <a:t>rd</a:t>
                      </a:r>
                      <a:r>
                        <a:rPr lang="en-US" sz="900" dirty="0" smtClean="0">
                          <a:effectLst/>
                        </a:rPr>
                        <a:t> Avenue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Yuma, Arizona  85364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effectLst/>
                          <a:hlinkClick r:id="rId5"/>
                        </a:rPr>
                        <a:t>elisad@wacog.com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928.782.1886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928.329.4248 Fax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</a:tr>
              <a:tr h="111265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effectLst/>
                        </a:rPr>
                        <a:t>REGION VII  (The NAVAJO NATION)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Navajo Area Agency on Aging, Region VII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P.O. Box Drawer 1390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Window Rock, Arizona  86515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928.871.6868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928.871.6719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</a:rPr>
                        <a:t>928.871.6793 Fax 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endParaRPr lang="en-US" sz="900" dirty="0">
                        <a:effectLst/>
                      </a:endParaRPr>
                    </a:p>
                  </a:txBody>
                  <a:tcPr marL="36047" marR="3604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effectLst/>
                        </a:rPr>
                        <a:t>REGION VIII  (Inter Tribal Council on Arizona)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Laurai</a:t>
                      </a:r>
                      <a:r>
                        <a:rPr lang="en-US" sz="900" dirty="0" smtClean="0">
                          <a:effectLst/>
                        </a:rPr>
                        <a:t> Atcitty, Director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Area Agency on Aging, Region VIII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Inter-Tribal Council of Arizona, Inc.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2214 N. Central #100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Phoenix, Arizona  85004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602.258.4822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602.258.ITCA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602.258.4825 Fax 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4855" algn="l"/>
                        </a:tabLst>
                      </a:pPr>
                      <a:endParaRPr lang="en-US" sz="9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47" marR="360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066799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Advocacy Opportunities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8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Reauthorize the Older Americans Act - S. 192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Federal and State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U S Capital Switchboard 202 224-3121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AZ </a:t>
            </a:r>
            <a:r>
              <a:rPr lang="en-US" sz="2800" b="1" smtClean="0"/>
              <a:t>Capital Operator 800 352-8404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Prevent SNAP Erosion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Affordable Dental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Demographic Shift Future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Common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2590800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W. Mark Clark,  MSW, ACSW</a:t>
            </a:r>
          </a:p>
          <a:p>
            <a:pPr algn="ctr"/>
            <a:r>
              <a:rPr lang="en-US" sz="2800" b="1" dirty="0" smtClean="0"/>
              <a:t>President &amp; CEO </a:t>
            </a:r>
          </a:p>
          <a:p>
            <a:pPr algn="ctr"/>
            <a:r>
              <a:rPr lang="en-US" sz="2800" b="1" dirty="0" smtClean="0"/>
              <a:t>Pima Council on Aging</a:t>
            </a:r>
          </a:p>
          <a:p>
            <a:pPr algn="ctr"/>
            <a:r>
              <a:rPr lang="en-US" sz="2800" b="1" dirty="0" smtClean="0"/>
              <a:t>8467 E. Broadway Blvd.</a:t>
            </a:r>
          </a:p>
          <a:p>
            <a:pPr algn="ctr"/>
            <a:r>
              <a:rPr lang="en-US" sz="2800" b="1" dirty="0" smtClean="0"/>
              <a:t>Tucson, AZ  85710</a:t>
            </a:r>
          </a:p>
          <a:p>
            <a:pPr algn="ctr"/>
            <a:r>
              <a:rPr lang="en-US" sz="2800" b="1" dirty="0" smtClean="0"/>
              <a:t>520 258-5068</a:t>
            </a:r>
          </a:p>
          <a:p>
            <a:pPr algn="ctr"/>
            <a:r>
              <a:rPr lang="en-US" sz="2800" b="1" dirty="0" smtClean="0"/>
              <a:t>mclark@pcoa.org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2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Number of Hungry Seniors Doubled Since 2001.  It’s Going to Get Worse!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1066800" y="2362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NooLQbYrTC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066799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Aging in Americ</a:t>
            </a: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4800600"/>
          </a:xfrm>
        </p:spPr>
        <p:txBody>
          <a:bodyPr>
            <a:normAutofit fontScale="92500" lnSpcReduction="20000"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10,000 Baby Boomers are turning 65 </a:t>
            </a:r>
            <a:r>
              <a:rPr lang="en-US" sz="3000" dirty="0" smtClean="0">
                <a:solidFill>
                  <a:prstClr val="black"/>
                </a:solidFill>
              </a:rPr>
              <a:t>everyday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2/3 of all people 65+ in the history of the world are alive today</a:t>
            </a:r>
            <a:endParaRPr lang="en-US" sz="3000" dirty="0">
              <a:solidFill>
                <a:prstClr val="black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44.7 million people were 65 on July 1, 2013 – 14.5% of the population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2056 – 65+ will outnumber those younger than 18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$35,611 median household income of householders 65+ 2013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9.5% percentage of 65+ (4.2 million) in poverty 2013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$170,516 median net worth 65+HH (2011) down from $203,015 2011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58%  - 65+ Married; 11.3% widowed (2014</a:t>
            </a:r>
            <a:r>
              <a:rPr lang="en-US" sz="3000" dirty="0" smtClean="0">
                <a:solidFill>
                  <a:prstClr val="black"/>
                </a:solidFill>
              </a:rPr>
              <a:t>)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prstClr val="black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0099CC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Silver Tsunami in AZ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8301"/>
              </p:ext>
            </p:extLst>
          </p:nvPr>
        </p:nvGraphicFramePr>
        <p:xfrm>
          <a:off x="1143003" y="1447800"/>
          <a:ext cx="678179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33"/>
                <a:gridCol w="753533"/>
                <a:gridCol w="753533"/>
                <a:gridCol w="753533"/>
                <a:gridCol w="800630"/>
                <a:gridCol w="706437"/>
                <a:gridCol w="753533"/>
                <a:gridCol w="753533"/>
                <a:gridCol w="753533"/>
              </a:tblGrid>
              <a:tr h="4762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60+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775,857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3,402,491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664,119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3,375,044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379,091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1,439,977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6,777,534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163,740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1,328,703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4,761,755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194,930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1,163,459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4,778,758</a:t>
                      </a: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490,556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2,492,163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9,540,513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Silver Tsunami in Pima County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507910"/>
              </p:ext>
            </p:extLst>
          </p:nvPr>
        </p:nvGraphicFramePr>
        <p:xfrm>
          <a:off x="990597" y="1524000"/>
          <a:ext cx="708660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266"/>
                <a:gridCol w="812266"/>
                <a:gridCol w="812266"/>
                <a:gridCol w="812266"/>
                <a:gridCol w="812266"/>
                <a:gridCol w="812266"/>
                <a:gridCol w="812266"/>
                <a:gridCol w="812266"/>
                <a:gridCol w="588475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60+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518,708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503,371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1,022,079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662,258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649,843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362,259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1,312,101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99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Informal (Family) Caregiving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42 million family caregivers – 80-90 of care is estimated 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value of family caregiving estimates range from $39b to $450b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Caregiver Support Ratio: today 7 potential caregivers (45-65) per </a:t>
            </a:r>
            <a:r>
              <a:rPr lang="en-US" sz="2800" dirty="0" smtClean="0"/>
              <a:t>80+  In 2026 – 4 and in 2050 </a:t>
            </a:r>
            <a:r>
              <a:rPr lang="en-US" sz="2800" dirty="0"/>
              <a:t>–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91.5% 65+ have one chronic health condition; 76.6 have 2 or more (2008 estimate AHRQ)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2002 – 37 visits to 14 doctors who write 50 prescriptions annually (Partnership for Success)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Older American Act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Nutrition Assistance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9"/>
          <a:stretch/>
        </p:blipFill>
        <p:spPr>
          <a:xfrm>
            <a:off x="457200" y="1628911"/>
            <a:ext cx="7851911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6" r="51200"/>
          <a:stretch/>
        </p:blipFill>
        <p:spPr>
          <a:xfrm>
            <a:off x="1460396" y="2048895"/>
            <a:ext cx="6223207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8" t="22282" r="7434" b="6417"/>
          <a:stretch/>
        </p:blipFill>
        <p:spPr>
          <a:xfrm>
            <a:off x="2209800" y="4419600"/>
            <a:ext cx="490347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066799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Arizona and the OAA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4" y="1905000"/>
            <a:ext cx="874319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Supporting Seniors in their Homes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4" y="1676400"/>
            <a:ext cx="821145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833819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780</Words>
  <Application>Microsoft Office PowerPoint</Application>
  <PresentationFormat>On-screen Show (4:3)</PresentationFormat>
  <Paragraphs>258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Number of Hungry Seniors Doubled Since 2001.  It’s Going to Get Worse!</vt:lpstr>
      <vt:lpstr>Aging in America</vt:lpstr>
      <vt:lpstr>The Silver Tsunami in AZ</vt:lpstr>
      <vt:lpstr>Silver Tsunami in Pima County </vt:lpstr>
      <vt:lpstr>Informal (Family) Caregiving</vt:lpstr>
      <vt:lpstr>Older American Act Nutrition Assistance</vt:lpstr>
      <vt:lpstr>Arizona and the OAA </vt:lpstr>
      <vt:lpstr>Supporting Seniors in their Homes</vt:lpstr>
      <vt:lpstr>Seniors Remaining at Home</vt:lpstr>
      <vt:lpstr>Seniors and Meals</vt:lpstr>
      <vt:lpstr>Seniors and Meals</vt:lpstr>
      <vt:lpstr>AZ Area Agencies</vt:lpstr>
      <vt:lpstr>AAAs In Arizona</vt:lpstr>
      <vt:lpstr>Advocacy Opportunities</vt:lpstr>
      <vt:lpstr>Thanks</vt:lpstr>
    </vt:vector>
  </TitlesOfParts>
  <Company>PCOA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JMurphy</dc:creator>
  <cp:lastModifiedBy>Kala Weinacker</cp:lastModifiedBy>
  <cp:revision>70</cp:revision>
  <dcterms:created xsi:type="dcterms:W3CDTF">2013-10-23T01:59:08Z</dcterms:created>
  <dcterms:modified xsi:type="dcterms:W3CDTF">2015-06-03T18:06:31Z</dcterms:modified>
</cp:coreProperties>
</file>