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9" r:id="rId4"/>
    <p:sldId id="266" r:id="rId5"/>
    <p:sldId id="267" r:id="rId6"/>
    <p:sldId id="268" r:id="rId7"/>
    <p:sldId id="270" r:id="rId8"/>
    <p:sldId id="303" r:id="rId9"/>
    <p:sldId id="299" r:id="rId10"/>
    <p:sldId id="293" r:id="rId11"/>
    <p:sldId id="292" r:id="rId12"/>
    <p:sldId id="294" r:id="rId13"/>
    <p:sldId id="295" r:id="rId14"/>
    <p:sldId id="300" r:id="rId15"/>
    <p:sldId id="296" r:id="rId16"/>
    <p:sldId id="304" r:id="rId17"/>
    <p:sldId id="301" r:id="rId18"/>
    <p:sldId id="305" r:id="rId19"/>
    <p:sldId id="306" r:id="rId20"/>
    <p:sldId id="291" r:id="rId21"/>
    <p:sldId id="302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027"/>
    <a:srgbClr val="F5871F"/>
    <a:srgbClr val="31C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outlineViewPr>
    <p:cViewPr>
      <p:scale>
        <a:sx n="33" d="100"/>
        <a:sy n="33" d="100"/>
      </p:scale>
      <p:origin x="0" y="-56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464F-1F1D-4FAD-BA23-D958E091552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12568-A6E1-43FF-9045-F7546B3A7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2568-A6E1-43FF-9045-F7546B3A73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8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2A6E-40BD-4C86-A68D-87E3F9BD6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37474-165B-4A9C-BCCE-A4F7F3F86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91CFC-7940-4802-99D2-FCA1261D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25B-77F3-4D69-BD58-23CDA79DD21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BD39E-A252-484F-8DDF-2E94D519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25CA7-7676-4B61-8BA7-EC0CAA80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3D2-EBFC-47F1-81AA-F9F0C2ED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1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0D9B-6E69-429D-8488-50F63F0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8882B-9FD5-4702-99F4-9D9CCD03D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95EC-D0C0-4903-B5C7-78AB440B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25B-77F3-4D69-BD58-23CDA79DD21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D8ACC-1C86-4A7F-B7B9-52A972B8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A66F5-55FB-47C7-BEF5-03BA5D4D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3D2-EBFC-47F1-81AA-F9F0C2ED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9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400DDC-3B14-4D10-BEA5-603E18CF6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081FB-A7FC-43C0-9C43-E64A69470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45B8-BCC7-477C-9AA1-AB7191AC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25B-77F3-4D69-BD58-23CDA79DD21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B7CDB-2CB7-4471-AC49-F1487A69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98BE1-65AE-4885-8F7F-B08AF359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3D2-EBFC-47F1-81AA-F9F0C2ED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9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4216-45F3-4DF5-94CE-9AD12637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C0850-F0D1-4966-825F-F21D8639C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E370E-9AF5-4385-86D3-FECEA26D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25B-77F3-4D69-BD58-23CDA79DD21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90A79-55FD-48FE-B710-AB1F0C62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B638-4E2B-46F1-99BC-26152AEA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3D2-EBFC-47F1-81AA-F9F0C2ED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2028-44A7-4C39-A825-528A6366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3CB95-28B3-4641-8569-50C7454C6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DDC69-E47E-44F5-9805-63EC15AD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25B-77F3-4D69-BD58-23CDA79DD21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4E460-059C-4091-B123-6F1533DC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4DB5-EE63-4293-8C14-4BEAF3A0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3D2-EBFC-47F1-81AA-F9F0C2ED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4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09C7-9173-4745-A135-9E158E8F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A5017-6E8A-4B88-9BA8-A5BE94215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122DD-2F18-4DFC-968F-1F76FDA82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0464A-A34C-44B7-AE43-BFDCFA9E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25B-77F3-4D69-BD58-23CDA79DD21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2B82E-1B5D-46E3-8B24-8C0ED71C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20AA5-D383-4D1B-BDF4-5FBD2534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3D2-EBFC-47F1-81AA-F9F0C2ED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C23F-82C8-4853-AED8-3F424FCF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BCBE0-AC6F-4FBB-8A4B-C58BEB2C3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54952-2712-4658-90C3-1CDA9AE0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DA421-6207-4154-A190-F7B5F8AFC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6215A-2481-4B6A-9F02-B6783AA17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25A19E-4878-4E7A-9E94-FCA8C3EA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25B-77F3-4D69-BD58-23CDA79DD21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6CFFC-A711-410F-AAEB-42608DA9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B1F11-83A1-4DB5-9675-8968963E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3D2-EBFC-47F1-81AA-F9F0C2ED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8072-1D47-4FE1-833D-9C90AAD6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FEEDC-DADA-435C-8DA6-29525562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25B-77F3-4D69-BD58-23CDA79DD21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FBB13-A8B1-4535-8093-D6563025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4B8C7-A396-4EED-955E-78F0B82A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3D2-EBFC-47F1-81AA-F9F0C2ED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47459-8A43-47FF-94EE-95624489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25B-77F3-4D69-BD58-23CDA79DD21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C881E-D9F5-42C8-9934-A1A0A802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223AD-7AB1-4599-AE3D-AD7C1DAA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3D2-EBFC-47F1-81AA-F9F0C2ED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4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008D-BC5D-41B5-B44A-AF0B902B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4F6F4-F19C-4394-831E-C811A9A5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35DA0-B48A-4F15-AB2C-DB20B2BC4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C5136-0493-445F-AB5D-554D8561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25B-77F3-4D69-BD58-23CDA79DD21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75C45-9F9D-4639-A300-A3FEE97E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7A867-FADA-43A2-99D8-370A60B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3D2-EBFC-47F1-81AA-F9F0C2ED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6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7EA7-F187-44BA-ABF7-F1BBABA2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D00AA-24D6-40EA-BD22-F271BFE62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B73E2-5752-42B3-AB5C-FE68B4F3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17C54-4F87-4B42-B7A2-F96378B4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25B-77F3-4D69-BD58-23CDA79DD21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893CF-2A27-4342-976C-EDA871E4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A73E-4C8C-43D4-A01D-073847FB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53D2-EBFC-47F1-81AA-F9F0C2ED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B5EAF-8AAE-4AB3-BCF5-6C59F9B2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37F4B-205D-4D6B-96CC-E05299AC4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7239F-0C0D-4A8F-A469-FF61B8817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925B-77F3-4D69-BD58-23CDA79DD21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1196-0668-4BD5-B8C4-C05D56B79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4470-A296-4593-84FE-73BE8D304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D53D2-EBFC-47F1-81AA-F9F0C2ED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0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904E4D58-1428-4DEC-B859-DC6DEDA6D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885"/>
            <a:ext cx="12192000" cy="592011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20CD6BE-DA61-4C91-80B8-8FF648F05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5127" y="3534048"/>
            <a:ext cx="6681735" cy="149080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boto Slab" pitchFamily="2" charset="0"/>
                <a:ea typeface="Roboto Slab" pitchFamily="2" charset="0"/>
              </a:rPr>
              <a:t>Welcome to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F22A1BA-76B9-4ABA-8E5B-8950E6D5B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14" y="1271774"/>
            <a:ext cx="6017249" cy="2262274"/>
          </a:xfrm>
          <a:prstGeom prst="rect">
            <a:avLst/>
          </a:prstGeom>
        </p:spPr>
      </p:pic>
      <p:pic>
        <p:nvPicPr>
          <p:cNvPr id="5" name="Picture 2" descr="What Are the Seven Steps to Succession Planning?">
            <a:extLst>
              <a:ext uri="{FF2B5EF4-FFF2-40B4-BE49-F238E27FC236}">
                <a16:creationId xmlns:a16="http://schemas.microsoft.com/office/drawing/2014/main" id="{C3C4A753-EE51-4229-AC5B-6CA5F4AD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45" y="4457313"/>
            <a:ext cx="3067494" cy="197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00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59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What Happens If………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62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C82027"/>
                </a:solidFill>
              </a:rPr>
              <a:t>Main program contacts are unavailable due to:</a:t>
            </a:r>
          </a:p>
          <a:p>
            <a:pPr lvl="1"/>
            <a:r>
              <a:rPr lang="en-US" sz="3100" dirty="0">
                <a:solidFill>
                  <a:srgbClr val="C82027"/>
                </a:solidFill>
              </a:rPr>
              <a:t>Short or long-term leave</a:t>
            </a:r>
          </a:p>
          <a:p>
            <a:pPr lvl="1"/>
            <a:r>
              <a:rPr lang="en-US" sz="3100" dirty="0">
                <a:solidFill>
                  <a:srgbClr val="C82027"/>
                </a:solidFill>
              </a:rPr>
              <a:t>Illness or medical issues</a:t>
            </a:r>
          </a:p>
          <a:p>
            <a:pPr lvl="1"/>
            <a:r>
              <a:rPr lang="en-US" sz="3100" dirty="0">
                <a:solidFill>
                  <a:srgbClr val="C82027"/>
                </a:solidFill>
              </a:rPr>
              <a:t>Resignation </a:t>
            </a:r>
          </a:p>
          <a:p>
            <a:r>
              <a:rPr lang="en-US" sz="3100" dirty="0">
                <a:solidFill>
                  <a:srgbClr val="C82027"/>
                </a:solidFill>
              </a:rPr>
              <a:t>Site issues</a:t>
            </a:r>
          </a:p>
          <a:p>
            <a:pPr lvl="1"/>
            <a:r>
              <a:rPr lang="en-US" sz="3100" dirty="0">
                <a:solidFill>
                  <a:srgbClr val="C82027"/>
                </a:solidFill>
              </a:rPr>
              <a:t>Power loss</a:t>
            </a:r>
          </a:p>
          <a:p>
            <a:pPr lvl="1"/>
            <a:r>
              <a:rPr lang="en-US" sz="3100" dirty="0">
                <a:solidFill>
                  <a:srgbClr val="C82027"/>
                </a:solidFill>
              </a:rPr>
              <a:t>Volunteer issue, impacting ability to operate distribution(s)</a:t>
            </a:r>
          </a:p>
          <a:p>
            <a:pPr lvl="1"/>
            <a:r>
              <a:rPr lang="en-US" sz="3100" dirty="0">
                <a:solidFill>
                  <a:srgbClr val="C82027"/>
                </a:solidFill>
              </a:rPr>
              <a:t>Product pickup or delivery cancellations or delays</a:t>
            </a:r>
          </a:p>
          <a:p>
            <a:pPr marL="457200" lvl="1" indent="0">
              <a:buNone/>
            </a:pPr>
            <a:endParaRPr lang="en-US" sz="2800" dirty="0">
              <a:solidFill>
                <a:srgbClr val="C82027"/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C82027"/>
              </a:solidFill>
            </a:endParaRPr>
          </a:p>
          <a:p>
            <a:pPr lvl="1"/>
            <a:endParaRPr lang="en-US" sz="2000" dirty="0">
              <a:solidFill>
                <a:srgbClr val="C82027"/>
              </a:solidFill>
            </a:endParaRPr>
          </a:p>
        </p:txBody>
      </p:sp>
      <p:pic>
        <p:nvPicPr>
          <p:cNvPr id="4098" name="Picture 2" descr="What Happens If… | What Happens If">
            <a:extLst>
              <a:ext uri="{FF2B5EF4-FFF2-40B4-BE49-F238E27FC236}">
                <a16:creationId xmlns:a16="http://schemas.microsoft.com/office/drawing/2014/main" id="{0F4CCA3E-7443-451A-B4D8-88F3DB7DE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70" b="71133"/>
          <a:stretch/>
        </p:blipFill>
        <p:spPr bwMode="auto">
          <a:xfrm>
            <a:off x="6688585" y="2211322"/>
            <a:ext cx="4452891" cy="1979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7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59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What Are The Duties of Programming?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62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>
                <a:solidFill>
                  <a:srgbClr val="C82027"/>
                </a:solidFill>
              </a:rPr>
              <a:t>Which are critical to operations?</a:t>
            </a:r>
          </a:p>
          <a:p>
            <a:r>
              <a:rPr lang="en-US" sz="3800" dirty="0">
                <a:solidFill>
                  <a:srgbClr val="C82027"/>
                </a:solidFill>
              </a:rPr>
              <a:t>Consider day-to-day vs. infrequent duties</a:t>
            </a:r>
          </a:p>
          <a:p>
            <a:pPr lvl="1"/>
            <a:r>
              <a:rPr lang="en-US" sz="3300" dirty="0">
                <a:solidFill>
                  <a:srgbClr val="C82027"/>
                </a:solidFill>
              </a:rPr>
              <a:t>Opening/closing</a:t>
            </a:r>
          </a:p>
          <a:p>
            <a:pPr lvl="1"/>
            <a:r>
              <a:rPr lang="en-US" sz="3300" dirty="0">
                <a:solidFill>
                  <a:srgbClr val="C82027"/>
                </a:solidFill>
              </a:rPr>
              <a:t>Food orders/deliveries</a:t>
            </a:r>
          </a:p>
          <a:p>
            <a:pPr lvl="1"/>
            <a:r>
              <a:rPr lang="en-US" sz="3300" dirty="0">
                <a:solidFill>
                  <a:srgbClr val="C82027"/>
                </a:solidFill>
              </a:rPr>
              <a:t>Inventory control</a:t>
            </a:r>
          </a:p>
          <a:p>
            <a:pPr lvl="1"/>
            <a:r>
              <a:rPr lang="en-US" sz="3300" dirty="0">
                <a:solidFill>
                  <a:srgbClr val="C82027"/>
                </a:solidFill>
              </a:rPr>
              <a:t>Volunteer management</a:t>
            </a:r>
          </a:p>
          <a:p>
            <a:pPr lvl="1"/>
            <a:r>
              <a:rPr lang="en-US" sz="3300" dirty="0">
                <a:solidFill>
                  <a:srgbClr val="C82027"/>
                </a:solidFill>
              </a:rPr>
              <a:t>Board engagement (if applicable)</a:t>
            </a:r>
          </a:p>
          <a:p>
            <a:pPr lvl="1"/>
            <a:r>
              <a:rPr lang="en-US" sz="3300" dirty="0">
                <a:solidFill>
                  <a:srgbClr val="C82027"/>
                </a:solidFill>
              </a:rPr>
              <a:t>Donor engagement (if applicable)</a:t>
            </a:r>
          </a:p>
          <a:p>
            <a:pPr lvl="1"/>
            <a:r>
              <a:rPr lang="en-US" sz="3300" dirty="0">
                <a:solidFill>
                  <a:srgbClr val="C82027"/>
                </a:solidFill>
              </a:rPr>
              <a:t>Distribution and intake</a:t>
            </a:r>
          </a:p>
          <a:p>
            <a:pPr lvl="1"/>
            <a:r>
              <a:rPr lang="en-US" sz="3300" dirty="0">
                <a:solidFill>
                  <a:srgbClr val="C82027"/>
                </a:solidFill>
              </a:rPr>
              <a:t>Reporting </a:t>
            </a:r>
          </a:p>
          <a:p>
            <a:pPr marL="0" indent="0">
              <a:buNone/>
            </a:pPr>
            <a:endParaRPr lang="en-US" sz="3100" dirty="0">
              <a:solidFill>
                <a:srgbClr val="C82027"/>
              </a:solidFill>
            </a:endParaRPr>
          </a:p>
        </p:txBody>
      </p:sp>
      <p:pic>
        <p:nvPicPr>
          <p:cNvPr id="3074" name="Picture 2" descr="Non-production IT can hinder mission-critical operations - Uptime Institute  Blog">
            <a:extLst>
              <a:ext uri="{FF2B5EF4-FFF2-40B4-BE49-F238E27FC236}">
                <a16:creationId xmlns:a16="http://schemas.microsoft.com/office/drawing/2014/main" id="{F348D5CC-F74D-4B34-B49C-9310F8CA5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21" y="2846828"/>
            <a:ext cx="4641652" cy="1698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7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59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Documenting Job Descriptions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627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82027"/>
                </a:solidFill>
              </a:rPr>
              <a:t>Remember: One person SHOULD NOT HAVE to do it all</a:t>
            </a:r>
          </a:p>
          <a:p>
            <a:r>
              <a:rPr lang="en-US" sz="4000" dirty="0">
                <a:solidFill>
                  <a:srgbClr val="C82027"/>
                </a:solidFill>
              </a:rPr>
              <a:t>Why do we need to document?</a:t>
            </a:r>
          </a:p>
          <a:p>
            <a:pPr lvl="1"/>
            <a:r>
              <a:rPr lang="en-US" sz="3200" dirty="0">
                <a:solidFill>
                  <a:srgbClr val="C82027"/>
                </a:solidFill>
              </a:rPr>
              <a:t>Allows for a smooth transition for back up when needed</a:t>
            </a:r>
          </a:p>
          <a:p>
            <a:pPr lvl="1"/>
            <a:r>
              <a:rPr lang="en-US" sz="3200" dirty="0">
                <a:solidFill>
                  <a:srgbClr val="C82027"/>
                </a:solidFill>
              </a:rPr>
              <a:t>The more your staff/volunteers (when applicable) understand about your operations and partnerships, the more success you will have</a:t>
            </a:r>
          </a:p>
        </p:txBody>
      </p:sp>
    </p:spTree>
    <p:extLst>
      <p:ext uri="{BB962C8B-B14F-4D97-AF65-F5344CB8AC3E}">
        <p14:creationId xmlns:p14="http://schemas.microsoft.com/office/powerpoint/2010/main" val="211631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59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Job Descriptions Worksheet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627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i="1" dirty="0">
                <a:solidFill>
                  <a:srgbClr val="C82027"/>
                </a:solidFill>
              </a:rPr>
              <a:t>Position title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>
                <a:solidFill>
                  <a:srgbClr val="C82027"/>
                </a:solidFill>
              </a:rPr>
              <a:t>Duties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>
                <a:solidFill>
                  <a:srgbClr val="C82027"/>
                </a:solidFill>
              </a:rPr>
              <a:t>Outcomes of this role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>
                <a:solidFill>
                  <a:srgbClr val="C82027"/>
                </a:solidFill>
              </a:rPr>
              <a:t>Skills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>
                <a:solidFill>
                  <a:srgbClr val="C82027"/>
                </a:solidFill>
              </a:rPr>
              <a:t>Attitudes/other qualities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>
                <a:solidFill>
                  <a:srgbClr val="C82027"/>
                </a:solidFill>
              </a:rPr>
              <a:t>Time required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>
                <a:solidFill>
                  <a:srgbClr val="C82027"/>
                </a:solidFill>
              </a:rPr>
              <a:t>Motivation for this role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>
                <a:solidFill>
                  <a:srgbClr val="C82027"/>
                </a:solidFill>
              </a:rPr>
              <a:t>Resources needed</a:t>
            </a:r>
          </a:p>
        </p:txBody>
      </p:sp>
      <p:pic>
        <p:nvPicPr>
          <p:cNvPr id="2050" name="Picture 2" descr="The Problem with Job Descriptions - MORUNDA">
            <a:extLst>
              <a:ext uri="{FF2B5EF4-FFF2-40B4-BE49-F238E27FC236}">
                <a16:creationId xmlns:a16="http://schemas.microsoft.com/office/drawing/2014/main" id="{93C7235F-52D2-48FC-AA9A-47A051B00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20" y="1746385"/>
            <a:ext cx="3371462" cy="336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036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44" y="1562427"/>
            <a:ext cx="4220967" cy="85035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Icebreaker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35" y="2636647"/>
            <a:ext cx="5299787" cy="379102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your previous group: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you experienced a “What If” moment within your organization's leadership, if so, how did that go?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245"/>
            <a:ext cx="2252590" cy="850352"/>
          </a:xfrm>
          <a:prstGeom prst="rect">
            <a:avLst/>
          </a:prstGeom>
        </p:spPr>
      </p:pic>
      <p:pic>
        <p:nvPicPr>
          <p:cNvPr id="1026" name="Picture 2" descr="Succession season 3: The HBO drama's dark, enthralling power - Vox">
            <a:extLst>
              <a:ext uri="{FF2B5EF4-FFF2-40B4-BE49-F238E27FC236}">
                <a16:creationId xmlns:a16="http://schemas.microsoft.com/office/drawing/2014/main" id="{FF5C0A6F-A900-4D99-A36F-F19AEFC8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949" y="1594585"/>
            <a:ext cx="5495688" cy="366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2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5359059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Standard Operating Procedure (SOP)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940"/>
            <a:ext cx="10515600" cy="431975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 Standard Operating Procedure (SOP) </a:t>
            </a:r>
          </a:p>
          <a:p>
            <a:pPr lvl="1"/>
            <a:r>
              <a:rPr lang="en-US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 </a:t>
            </a:r>
          </a:p>
          <a:p>
            <a:pPr lvl="2"/>
            <a:r>
              <a:rPr lang="en-US" sz="24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Duties</a:t>
            </a:r>
          </a:p>
          <a:p>
            <a:pPr lvl="2"/>
            <a:r>
              <a:rPr lang="en-US" sz="24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 </a:t>
            </a:r>
          </a:p>
          <a:p>
            <a:pPr lvl="2"/>
            <a:r>
              <a:rPr lang="en-US" sz="24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Contacts</a:t>
            </a:r>
          </a:p>
          <a:p>
            <a:pPr lvl="2"/>
            <a:r>
              <a:rPr lang="en-US" sz="24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Delivery/pick up schedule </a:t>
            </a:r>
          </a:p>
          <a:p>
            <a:pPr lvl="3"/>
            <a:r>
              <a:rPr lang="en-US" sz="24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ordering (if applicable)</a:t>
            </a:r>
          </a:p>
          <a:p>
            <a:pPr lvl="2"/>
            <a:r>
              <a:rPr lang="en-US" sz="24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</a:p>
          <a:p>
            <a:pPr lvl="3"/>
            <a:r>
              <a:rPr lang="en-US" sz="24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based requirements </a:t>
            </a:r>
          </a:p>
          <a:p>
            <a:pPr lvl="3"/>
            <a:r>
              <a:rPr lang="en-US" sz="24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 for complaints </a:t>
            </a:r>
          </a:p>
          <a:p>
            <a:pPr lvl="3"/>
            <a:r>
              <a:rPr lang="en-US" sz="24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recalls</a:t>
            </a:r>
          </a:p>
          <a:p>
            <a:pPr marL="914400" lvl="2" indent="0">
              <a:buNone/>
            </a:pPr>
            <a:endParaRPr lang="en-US" sz="2400" dirty="0">
              <a:solidFill>
                <a:srgbClr val="C82027"/>
              </a:solidFill>
            </a:endParaRPr>
          </a:p>
          <a:p>
            <a:pPr lvl="2"/>
            <a:endParaRPr lang="en-US" sz="2400" dirty="0">
              <a:solidFill>
                <a:srgbClr val="C82027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rgbClr val="C8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36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357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Standard Operating Procedure (SOP)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B7A0E-D861-1423-D67C-A7C9F236F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112" y="1142757"/>
            <a:ext cx="4759165" cy="56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71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5359059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Benefits of Having SOP’s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940"/>
            <a:ext cx="10515600" cy="431975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limit liability issues in the future </a:t>
            </a:r>
          </a:p>
          <a:p>
            <a:r>
              <a:rPr lang="en-US" sz="40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compliance</a:t>
            </a:r>
          </a:p>
          <a:p>
            <a:r>
              <a:rPr lang="en-US" sz="40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Creates consistency in operations </a:t>
            </a:r>
          </a:p>
          <a:p>
            <a:r>
              <a:rPr lang="en-US" sz="4000" dirty="0">
                <a:solidFill>
                  <a:srgbClr val="C82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Outlines corrective action processes</a:t>
            </a:r>
          </a:p>
          <a:p>
            <a:endParaRPr lang="en-US" sz="4000" i="1" dirty="0">
              <a:solidFill>
                <a:srgbClr val="C820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4000" dirty="0">
              <a:solidFill>
                <a:srgbClr val="C820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4000" dirty="0">
              <a:solidFill>
                <a:srgbClr val="C820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4000" dirty="0">
              <a:solidFill>
                <a:srgbClr val="C820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8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357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SMFB Program Information 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7D63AB-BE72-E493-A79C-DDA012F7A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829" y="1408922"/>
            <a:ext cx="7163214" cy="541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8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357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SMFB Program Information 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C9C13-6ADE-C287-4D27-2A958BCF3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911" y="1410371"/>
            <a:ext cx="6815784" cy="5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59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Today’s 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941"/>
            <a:ext cx="10515600" cy="4543085"/>
          </a:xfrm>
        </p:spPr>
        <p:txBody>
          <a:bodyPr>
            <a:normAutofit fontScale="92500" lnSpcReduction="20000"/>
          </a:bodyPr>
          <a:lstStyle/>
          <a:p>
            <a:r>
              <a:rPr lang="en-US" sz="4000" b="0" dirty="0">
                <a:solidFill>
                  <a:srgbClr val="C8202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Welcome video</a:t>
            </a:r>
          </a:p>
          <a:p>
            <a:r>
              <a:rPr lang="en-US" sz="4000" b="0" dirty="0">
                <a:solidFill>
                  <a:srgbClr val="C8202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min introduction at your table</a:t>
            </a:r>
          </a:p>
          <a:p>
            <a:pPr lvl="1"/>
            <a:r>
              <a:rPr lang="en-US" sz="3600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Name</a:t>
            </a:r>
          </a:p>
          <a:p>
            <a:pPr lvl="1"/>
            <a:r>
              <a:rPr lang="en-US" sz="3600" b="0" dirty="0">
                <a:solidFill>
                  <a:srgbClr val="C8202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Organization </a:t>
            </a:r>
          </a:p>
          <a:p>
            <a:pPr lvl="1"/>
            <a:r>
              <a:rPr lang="en-US" sz="3600" b="0" dirty="0">
                <a:solidFill>
                  <a:srgbClr val="C8202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</a:t>
            </a:r>
          </a:p>
          <a:p>
            <a:r>
              <a:rPr lang="en-US" sz="4000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Ice breaker </a:t>
            </a:r>
          </a:p>
          <a:p>
            <a:r>
              <a:rPr lang="en-US" sz="4000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 to Succession Planning</a:t>
            </a:r>
          </a:p>
          <a:p>
            <a:r>
              <a:rPr lang="en-US" sz="4000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Next Steps</a:t>
            </a:r>
          </a:p>
          <a:p>
            <a:r>
              <a:rPr lang="en-US" sz="4000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Q&amp;A</a:t>
            </a:r>
            <a:endParaRPr lang="en-US" dirty="0"/>
          </a:p>
        </p:txBody>
      </p:sp>
      <p:pic>
        <p:nvPicPr>
          <p:cNvPr id="2050" name="Picture 2" descr="Agenda Images – Browse 404,375 Stock Photos, Vectors, and Video | Adobe  Stock">
            <a:extLst>
              <a:ext uri="{FF2B5EF4-FFF2-40B4-BE49-F238E27FC236}">
                <a16:creationId xmlns:a16="http://schemas.microsoft.com/office/drawing/2014/main" id="{72D48D44-B878-4E35-ADDD-44FD7D0F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24" y="2047002"/>
            <a:ext cx="4042394" cy="2021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7626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59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What Is Next?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BA937-0EC4-4A52-A6D5-B033AD19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94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Meet with your team and complete: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Components of Succession Planning Checklist 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Job description document 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Program Information sheet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Create a plan for keeping the above up to date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Optional: Follow up invitation with SMFB’s Agency Development Lead – Isaac Orona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Would you prefer a group setting or one-on-one?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566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59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Resources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BA937-0EC4-4A52-A6D5-B033AD19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94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Sheda, J. (2022). </a:t>
            </a:r>
            <a:r>
              <a:rPr lang="en-US" i="1" dirty="0">
                <a:solidFill>
                  <a:srgbClr val="C00000"/>
                </a:solidFill>
              </a:rPr>
              <a:t>Succession Planning Documentation Workshop &amp; Workbook.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</a:rPr>
              <a:t>	</a:t>
            </a:r>
            <a:r>
              <a:rPr lang="en-US" dirty="0">
                <a:solidFill>
                  <a:srgbClr val="C00000"/>
                </a:solidFill>
              </a:rPr>
              <a:t>Network Services, Feeding America </a:t>
            </a:r>
            <a:r>
              <a:rPr lang="en-US">
                <a:solidFill>
                  <a:srgbClr val="C00000"/>
                </a:solidFill>
              </a:rPr>
              <a:t>National Organization.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93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904E4D58-1428-4DEC-B859-DC6DEDA6D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885"/>
            <a:ext cx="12192000" cy="592011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20CD6BE-DA61-4C91-80B8-8FF648F05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6871" y="1724897"/>
            <a:ext cx="7198258" cy="1353690"/>
          </a:xfrm>
        </p:spPr>
        <p:txBody>
          <a:bodyPr>
            <a:noAutofit/>
          </a:bodyPr>
          <a:lstStyle/>
          <a:p>
            <a:r>
              <a:rPr lang="en-US" sz="8800" dirty="0">
                <a:latin typeface="Roboto Slab" pitchFamily="2" charset="0"/>
                <a:ea typeface="Roboto Slab" pitchFamily="2" charset="0"/>
              </a:rPr>
              <a:t>Thank You! 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F22A1BA-76B9-4ABA-8E5B-8950E6D5B6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12" y="3346407"/>
            <a:ext cx="3600576" cy="13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1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036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44" y="1562427"/>
            <a:ext cx="4220967" cy="85035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Icebreaker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35" y="2636647"/>
            <a:ext cx="5299787" cy="379102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your group at your table,     5-minutes to discuss: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you have a formal succession plan in place?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are the benefits it can bring to your organization and partnerships?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245"/>
            <a:ext cx="2252590" cy="850352"/>
          </a:xfrm>
          <a:prstGeom prst="rect">
            <a:avLst/>
          </a:prstGeom>
        </p:spPr>
      </p:pic>
      <p:pic>
        <p:nvPicPr>
          <p:cNvPr id="1026" name="Picture 2" descr="Succession season 3: The HBO drama's dark, enthralling power - Vox">
            <a:extLst>
              <a:ext uri="{FF2B5EF4-FFF2-40B4-BE49-F238E27FC236}">
                <a16:creationId xmlns:a16="http://schemas.microsoft.com/office/drawing/2014/main" id="{FF5C0A6F-A900-4D99-A36F-F19AEFC8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949" y="1594585"/>
            <a:ext cx="5495688" cy="366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5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59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What Is Succession Planning?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941"/>
            <a:ext cx="10515600" cy="454061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Succession planning is a process to prepare agencies for a smooth transition in </a:t>
            </a:r>
            <a:r>
              <a:rPr lang="en-US" b="1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planned or unplanned/emergency changes, whether long-term or temporary</a:t>
            </a:r>
          </a:p>
          <a:p>
            <a:r>
              <a:rPr lang="en-US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practice of strategic readiness is </a:t>
            </a:r>
            <a:r>
              <a:rPr lang="en-US" b="1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especially important for volunteer and founder-led agencies</a:t>
            </a:r>
          </a:p>
          <a:p>
            <a:r>
              <a:rPr lang="en-US" b="1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NOT: </a:t>
            </a:r>
          </a:p>
          <a:p>
            <a:pPr lvl="1"/>
            <a:r>
              <a:rPr lang="en-US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Replacement focused </a:t>
            </a:r>
          </a:p>
          <a:p>
            <a:pPr lvl="1"/>
            <a:r>
              <a:rPr lang="en-US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Reactive </a:t>
            </a:r>
          </a:p>
          <a:p>
            <a:r>
              <a:rPr lang="en-US" b="1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IS:</a:t>
            </a:r>
          </a:p>
          <a:p>
            <a:pPr lvl="1"/>
            <a:r>
              <a:rPr lang="en-US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 focused </a:t>
            </a:r>
          </a:p>
          <a:p>
            <a:pPr lvl="1"/>
            <a:r>
              <a:rPr lang="en-US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Transition focused</a:t>
            </a:r>
          </a:p>
          <a:p>
            <a:pPr lvl="1"/>
            <a:r>
              <a:rPr lang="en-US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Pro-active</a:t>
            </a:r>
          </a:p>
          <a:p>
            <a:pPr lvl="1"/>
            <a:endParaRPr lang="en-US" b="1" dirty="0">
              <a:solidFill>
                <a:srgbClr val="C8202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solidFill>
                <a:srgbClr val="C8202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800" dirty="0">
              <a:solidFill>
                <a:srgbClr val="C8202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sz="2800" dirty="0">
              <a:solidFill>
                <a:srgbClr val="C8202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sz="2800" dirty="0">
              <a:solidFill>
                <a:srgbClr val="C82027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BB6C83-3FB7-4758-867D-FE35AD385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3239887"/>
            <a:ext cx="3429828" cy="222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9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59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38" y="365125"/>
            <a:ext cx="10721266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Why Is Succession Planning Important?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261"/>
            <a:ext cx="10515600" cy="448170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Succession Planning is the process to prepare agencies to:</a:t>
            </a:r>
          </a:p>
          <a:p>
            <a:pPr lvl="1"/>
            <a:r>
              <a:rPr lang="en-US" sz="3200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Avoid gaps in services to clients if key people are unavailable</a:t>
            </a:r>
          </a:p>
          <a:p>
            <a:pPr lvl="1"/>
            <a:r>
              <a:rPr lang="en-US" sz="3200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Create effective communication with SMFB to convey delays or emergencies</a:t>
            </a:r>
          </a:p>
          <a:p>
            <a:pPr lvl="1"/>
            <a:r>
              <a:rPr lang="en-US" sz="3200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Engage multiple individuals in your operations to avoid closure or disruption </a:t>
            </a:r>
          </a:p>
          <a:p>
            <a:pPr lvl="1"/>
            <a:r>
              <a:rPr lang="en-US" sz="3200" dirty="0">
                <a:solidFill>
                  <a:srgbClr val="C8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Creates strong business practices </a:t>
            </a:r>
            <a:endParaRPr lang="en-US" sz="2800" dirty="0">
              <a:solidFill>
                <a:srgbClr val="C8202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sz="3200" dirty="0">
              <a:solidFill>
                <a:srgbClr val="C8202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sz="3200" dirty="0">
              <a:solidFill>
                <a:srgbClr val="C8202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3600" dirty="0">
              <a:solidFill>
                <a:srgbClr val="C8202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sz="3600" dirty="0">
              <a:solidFill>
                <a:srgbClr val="C8202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sz="3600" dirty="0">
              <a:solidFill>
                <a:srgbClr val="C82027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667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59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Importance of Process Documentation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627"/>
            <a:ext cx="10515600" cy="4578332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C82027"/>
                </a:solidFill>
                <a:latin typeface="Roboto" panose="02000000000000000000" pitchFamily="2" charset="0"/>
              </a:rPr>
              <a:t>Why does someone need to step in at last minute?</a:t>
            </a:r>
          </a:p>
          <a:p>
            <a:pPr lvl="1"/>
            <a:r>
              <a:rPr lang="en-US" sz="2600" dirty="0">
                <a:solidFill>
                  <a:srgbClr val="C82027"/>
                </a:solidFill>
                <a:latin typeface="Roboto" panose="02000000000000000000" pitchFamily="2" charset="0"/>
              </a:rPr>
              <a:t>Have knowledge of requirements, activities, contacts, and reporting</a:t>
            </a:r>
          </a:p>
          <a:p>
            <a:pPr lvl="1"/>
            <a:r>
              <a:rPr lang="en-US" sz="2600" dirty="0">
                <a:solidFill>
                  <a:srgbClr val="C82027"/>
                </a:solidFill>
                <a:latin typeface="Roboto" panose="02000000000000000000" pitchFamily="2" charset="0"/>
              </a:rPr>
              <a:t>Have knowledge of compliance components to ensure continuance of programming</a:t>
            </a:r>
          </a:p>
          <a:p>
            <a:pPr lvl="1"/>
            <a:r>
              <a:rPr lang="en-US" sz="2600" dirty="0">
                <a:solidFill>
                  <a:srgbClr val="C82027"/>
                </a:solidFill>
                <a:latin typeface="Roboto" panose="02000000000000000000" pitchFamily="2" charset="0"/>
              </a:rPr>
              <a:t>Ability to effectively communicate, as all information is readily available </a:t>
            </a:r>
          </a:p>
          <a:p>
            <a:pPr lvl="1"/>
            <a:r>
              <a:rPr lang="en-US" sz="2600" dirty="0">
                <a:solidFill>
                  <a:srgbClr val="C82027"/>
                </a:solidFill>
                <a:latin typeface="Roboto" panose="02000000000000000000" pitchFamily="2" charset="0"/>
              </a:rPr>
              <a:t>Clear and easy connection of your partnership with your SMFB representative </a:t>
            </a:r>
          </a:p>
          <a:p>
            <a:pPr lvl="1"/>
            <a:r>
              <a:rPr lang="en-US" sz="2600" dirty="0">
                <a:solidFill>
                  <a:srgbClr val="C82027"/>
                </a:solidFill>
                <a:latin typeface="Roboto" panose="02000000000000000000" pitchFamily="2" charset="0"/>
              </a:rPr>
              <a:t>Have a quick turn around should responsible parties not be available, and a stand-in is required </a:t>
            </a:r>
          </a:p>
        </p:txBody>
      </p:sp>
    </p:spTree>
    <p:extLst>
      <p:ext uri="{BB962C8B-B14F-4D97-AF65-F5344CB8AC3E}">
        <p14:creationId xmlns:p14="http://schemas.microsoft.com/office/powerpoint/2010/main" val="426663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357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Key Components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627"/>
            <a:ext cx="10515600" cy="4351338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C82027"/>
                </a:solidFill>
              </a:rPr>
              <a:t>Define your mission </a:t>
            </a:r>
          </a:p>
          <a:p>
            <a:r>
              <a:rPr lang="en-US" sz="3100" dirty="0">
                <a:solidFill>
                  <a:srgbClr val="C82027"/>
                </a:solidFill>
              </a:rPr>
              <a:t>Define and document roles and processes</a:t>
            </a:r>
          </a:p>
          <a:p>
            <a:r>
              <a:rPr lang="en-US" sz="3100" dirty="0">
                <a:solidFill>
                  <a:srgbClr val="C82027"/>
                </a:solidFill>
              </a:rPr>
              <a:t>Assign and document contacts</a:t>
            </a:r>
          </a:p>
          <a:p>
            <a:r>
              <a:rPr lang="en-US" sz="3100" dirty="0">
                <a:solidFill>
                  <a:srgbClr val="C82027"/>
                </a:solidFill>
              </a:rPr>
              <a:t>Recruitment and training, as needed</a:t>
            </a:r>
          </a:p>
          <a:p>
            <a:r>
              <a:rPr lang="en-US" sz="3100" dirty="0">
                <a:solidFill>
                  <a:srgbClr val="C82027"/>
                </a:solidFill>
              </a:rPr>
              <a:t>Development and consistency in leadership</a:t>
            </a:r>
          </a:p>
          <a:p>
            <a:r>
              <a:rPr lang="en-US" sz="3100" dirty="0">
                <a:solidFill>
                  <a:srgbClr val="C82027"/>
                </a:solidFill>
              </a:rPr>
              <a:t>Evaluate and confirm your plan annually</a:t>
            </a:r>
          </a:p>
          <a:p>
            <a:endParaRPr lang="en-US" sz="3100" dirty="0">
              <a:solidFill>
                <a:srgbClr val="C8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6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098587-6FCF-4511-B255-59B817B6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357"/>
            <a:ext cx="12192000" cy="1498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Roboto Slab" pitchFamily="2" charset="0"/>
                <a:ea typeface="Roboto Slab" pitchFamily="2" charset="0"/>
              </a:rPr>
              <a:t>Components of Succession Planning Checklist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1" y="5715373"/>
            <a:ext cx="2972919" cy="1119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AE3C89-73BD-D0FB-0B5F-70C33C8F5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0" y="1221355"/>
            <a:ext cx="4549111" cy="56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2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036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569125-0381-4A78-9AB1-C3D8EAD8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44" y="1562427"/>
            <a:ext cx="4220967" cy="85035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Icebreaker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C3F6B-EB4F-4721-A817-5F37356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35" y="2636647"/>
            <a:ext cx="5299787" cy="379102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your previous group: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your organization does not have a current Succession Plan, would it be beneficial to implement one?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5EA3A-E19F-41AE-8E73-7053F7473CB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245"/>
            <a:ext cx="2252590" cy="850352"/>
          </a:xfrm>
          <a:prstGeom prst="rect">
            <a:avLst/>
          </a:prstGeom>
        </p:spPr>
      </p:pic>
      <p:pic>
        <p:nvPicPr>
          <p:cNvPr id="1026" name="Picture 2" descr="Succession season 3: The HBO drama's dark, enthralling power - Vox">
            <a:extLst>
              <a:ext uri="{FF2B5EF4-FFF2-40B4-BE49-F238E27FC236}">
                <a16:creationId xmlns:a16="http://schemas.microsoft.com/office/drawing/2014/main" id="{FF5C0A6F-A900-4D99-A36F-F19AEFC8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949" y="1594585"/>
            <a:ext cx="5495688" cy="366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48094-B4E4-476A-98D6-91AE4F4CBAD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66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4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40610E1E15D4CABB6A67FB4459475" ma:contentTypeVersion="11" ma:contentTypeDescription="Create a new document." ma:contentTypeScope="" ma:versionID="2f08e0eb72020b3c962a8e2275e37643">
  <xsd:schema xmlns:xsd="http://www.w3.org/2001/XMLSchema" xmlns:xs="http://www.w3.org/2001/XMLSchema" xmlns:p="http://schemas.microsoft.com/office/2006/metadata/properties" xmlns:ns2="57dddb6e-f2fe-4928-961c-eade5d2dff93" xmlns:ns3="752165ae-9aee-4d53-a4fd-229ff53a558e" targetNamespace="http://schemas.microsoft.com/office/2006/metadata/properties" ma:root="true" ma:fieldsID="fe1cb5612baef1850b9003759a89c39d" ns2:_="" ns3:_="">
    <xsd:import namespace="57dddb6e-f2fe-4928-961c-eade5d2dff93"/>
    <xsd:import namespace="752165ae-9aee-4d53-a4fd-229ff53a55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ddb6e-f2fe-4928-961c-eade5d2dff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7e84cf5-3a44-49f2-8464-13c455b45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165ae-9aee-4d53-a4fd-229ff53a558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8b5547d-b2d9-4197-9acd-64ea59341bfd}" ma:internalName="TaxCatchAll" ma:showField="CatchAllData" ma:web="752165ae-9aee-4d53-a4fd-229ff53a55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dddb6e-f2fe-4928-961c-eade5d2dff93">
      <Terms xmlns="http://schemas.microsoft.com/office/infopath/2007/PartnerControls"/>
    </lcf76f155ced4ddcb4097134ff3c332f>
    <TaxCatchAll xmlns="752165ae-9aee-4d53-a4fd-229ff53a558e" xsi:nil="true"/>
  </documentManagement>
</p:properties>
</file>

<file path=customXml/itemProps1.xml><?xml version="1.0" encoding="utf-8"?>
<ds:datastoreItem xmlns:ds="http://schemas.openxmlformats.org/officeDocument/2006/customXml" ds:itemID="{5E107583-CD66-48B9-AD38-77828C900D30}"/>
</file>

<file path=customXml/itemProps2.xml><?xml version="1.0" encoding="utf-8"?>
<ds:datastoreItem xmlns:ds="http://schemas.openxmlformats.org/officeDocument/2006/customXml" ds:itemID="{81D94E44-DD00-4981-8BC5-E7B4C8AA3767}"/>
</file>

<file path=customXml/itemProps3.xml><?xml version="1.0" encoding="utf-8"?>
<ds:datastoreItem xmlns:ds="http://schemas.openxmlformats.org/officeDocument/2006/customXml" ds:itemID="{FA1A931B-FA64-4459-A018-C8E6176E8402}"/>
</file>

<file path=docProps/app.xml><?xml version="1.0" encoding="utf-8"?>
<Properties xmlns="http://schemas.openxmlformats.org/officeDocument/2006/extended-properties" xmlns:vt="http://schemas.openxmlformats.org/officeDocument/2006/docPropsVTypes">
  <TotalTime>13173</TotalTime>
  <Words>661</Words>
  <Application>Microsoft Office PowerPoint</Application>
  <PresentationFormat>Widescreen</PresentationFormat>
  <Paragraphs>132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Roboto Slab</vt:lpstr>
      <vt:lpstr>Office Theme</vt:lpstr>
      <vt:lpstr>PowerPoint Presentation</vt:lpstr>
      <vt:lpstr>Today’s Agenda</vt:lpstr>
      <vt:lpstr>Icebreaker</vt:lpstr>
      <vt:lpstr>What Is Succession Planning?</vt:lpstr>
      <vt:lpstr>Why Is Succession Planning Important?</vt:lpstr>
      <vt:lpstr>Importance of Process Documentation</vt:lpstr>
      <vt:lpstr>Key Components</vt:lpstr>
      <vt:lpstr>Components of Succession Planning Checklist</vt:lpstr>
      <vt:lpstr>Icebreaker</vt:lpstr>
      <vt:lpstr>What Happens If………</vt:lpstr>
      <vt:lpstr>What Are The Duties of Programming?</vt:lpstr>
      <vt:lpstr>Documenting Job Descriptions</vt:lpstr>
      <vt:lpstr>Job Descriptions Worksheet</vt:lpstr>
      <vt:lpstr>Icebreaker</vt:lpstr>
      <vt:lpstr>Standard Operating Procedure (SOP)</vt:lpstr>
      <vt:lpstr>Standard Operating Procedure (SOP) Form</vt:lpstr>
      <vt:lpstr>Benefits of Having SOP’s</vt:lpstr>
      <vt:lpstr>SMFB Program Information Sheet</vt:lpstr>
      <vt:lpstr>SMFB Program Information Sheet</vt:lpstr>
      <vt:lpstr>What Is Next?</vt:lpstr>
      <vt:lpstr>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Laurielle Schwab</dc:creator>
  <cp:lastModifiedBy>Isaac Orona</cp:lastModifiedBy>
  <cp:revision>69</cp:revision>
  <cp:lastPrinted>2023-03-01T21:11:02Z</cp:lastPrinted>
  <dcterms:created xsi:type="dcterms:W3CDTF">2020-12-02T15:52:27Z</dcterms:created>
  <dcterms:modified xsi:type="dcterms:W3CDTF">2023-04-26T19:32:30Z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0x01010039240610E1E15D4CABB6A67FB4459475</vt:lpwstr>
  </property>
</Properties>
</file>