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1" r:id="rId4"/>
  </p:sldMasterIdLst>
  <p:notesMasterIdLst>
    <p:notesMasterId r:id="rId23"/>
  </p:notesMasterIdLst>
  <p:sldIdLst>
    <p:sldId id="305" r:id="rId5"/>
    <p:sldId id="349" r:id="rId6"/>
    <p:sldId id="351" r:id="rId7"/>
    <p:sldId id="359" r:id="rId8"/>
    <p:sldId id="358" r:id="rId9"/>
    <p:sldId id="361" r:id="rId10"/>
    <p:sldId id="362" r:id="rId11"/>
    <p:sldId id="360" r:id="rId12"/>
    <p:sldId id="313" r:id="rId13"/>
    <p:sldId id="325" r:id="rId14"/>
    <p:sldId id="339" r:id="rId15"/>
    <p:sldId id="356" r:id="rId16"/>
    <p:sldId id="352" r:id="rId17"/>
    <p:sldId id="353" r:id="rId18"/>
    <p:sldId id="354" r:id="rId19"/>
    <p:sldId id="363" r:id="rId20"/>
    <p:sldId id="364" r:id="rId21"/>
    <p:sldId id="347"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6C41"/>
    <a:srgbClr val="827A4A"/>
    <a:srgbClr val="857B4B"/>
    <a:srgbClr val="63BA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7B32B-125E-BAF4-4A7C-55678399C079}" v="32" dt="2023-05-02T21:19:02.857"/>
    <p1510:client id="{60E8B473-7B11-7896-0400-E983E85AC53C}" v="47" dt="2023-05-02T21:12:45.499"/>
    <p1510:client id="{9BB5B76C-1DB6-2E01-3786-BA0A53ECBF59}" v="47" dt="2023-05-03T18:41:29.8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3" autoAdjust="0"/>
  </p:normalViewPr>
  <p:slideViewPr>
    <p:cSldViewPr snapToGrid="0" snapToObjects="1">
      <p:cViewPr varScale="1">
        <p:scale>
          <a:sx n="104" d="100"/>
          <a:sy n="104" d="100"/>
        </p:scale>
        <p:origin x="64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i Shoemaker" userId="S::terri@azfoodbanks.org::4e044f01-cce4-432d-9773-1504098fde7d" providerId="AD" clId="Web-{9BB5B76C-1DB6-2E01-3786-BA0A53ECBF59}"/>
    <pc:docChg chg="modSld">
      <pc:chgData name="Terri Shoemaker" userId="S::terri@azfoodbanks.org::4e044f01-cce4-432d-9773-1504098fde7d" providerId="AD" clId="Web-{9BB5B76C-1DB6-2E01-3786-BA0A53ECBF59}" dt="2023-05-03T18:41:29.897" v="32" actId="1076"/>
      <pc:docMkLst>
        <pc:docMk/>
      </pc:docMkLst>
      <pc:sldChg chg="modSp">
        <pc:chgData name="Terri Shoemaker" userId="S::terri@azfoodbanks.org::4e044f01-cce4-432d-9773-1504098fde7d" providerId="AD" clId="Web-{9BB5B76C-1DB6-2E01-3786-BA0A53ECBF59}" dt="2023-05-03T15:15:15.336" v="1" actId="20577"/>
        <pc:sldMkLst>
          <pc:docMk/>
          <pc:sldMk cId="1783497456" sldId="305"/>
        </pc:sldMkLst>
        <pc:spChg chg="mod">
          <ac:chgData name="Terri Shoemaker" userId="S::terri@azfoodbanks.org::4e044f01-cce4-432d-9773-1504098fde7d" providerId="AD" clId="Web-{9BB5B76C-1DB6-2E01-3786-BA0A53ECBF59}" dt="2023-05-03T15:15:15.336" v="1" actId="20577"/>
          <ac:spMkLst>
            <pc:docMk/>
            <pc:sldMk cId="1783497456" sldId="305"/>
            <ac:spMk id="4" creationId="{00000000-0000-0000-0000-000000000000}"/>
          </ac:spMkLst>
        </pc:spChg>
      </pc:sldChg>
      <pc:sldChg chg="addSp delSp modSp">
        <pc:chgData name="Terri Shoemaker" userId="S::terri@azfoodbanks.org::4e044f01-cce4-432d-9773-1504098fde7d" providerId="AD" clId="Web-{9BB5B76C-1DB6-2E01-3786-BA0A53ECBF59}" dt="2023-05-03T18:41:29.897" v="32" actId="1076"/>
        <pc:sldMkLst>
          <pc:docMk/>
          <pc:sldMk cId="2234519795" sldId="325"/>
        </pc:sldMkLst>
        <pc:spChg chg="mod">
          <ac:chgData name="Terri Shoemaker" userId="S::terri@azfoodbanks.org::4e044f01-cce4-432d-9773-1504098fde7d" providerId="AD" clId="Web-{9BB5B76C-1DB6-2E01-3786-BA0A53ECBF59}" dt="2023-05-03T18:37:22.719" v="26" actId="1076"/>
          <ac:spMkLst>
            <pc:docMk/>
            <pc:sldMk cId="2234519795" sldId="325"/>
            <ac:spMk id="2" creationId="{00000000-0000-0000-0000-000000000000}"/>
          </ac:spMkLst>
        </pc:spChg>
        <pc:spChg chg="del mod">
          <ac:chgData name="Terri Shoemaker" userId="S::terri@azfoodbanks.org::4e044f01-cce4-432d-9773-1504098fde7d" providerId="AD" clId="Web-{9BB5B76C-1DB6-2E01-3786-BA0A53ECBF59}" dt="2023-05-03T18:37:32.423" v="28"/>
          <ac:spMkLst>
            <pc:docMk/>
            <pc:sldMk cId="2234519795" sldId="325"/>
            <ac:spMk id="6" creationId="{00000000-0000-0000-0000-000000000000}"/>
          </ac:spMkLst>
        </pc:spChg>
        <pc:picChg chg="del">
          <ac:chgData name="Terri Shoemaker" userId="S::terri@azfoodbanks.org::4e044f01-cce4-432d-9773-1504098fde7d" providerId="AD" clId="Web-{9BB5B76C-1DB6-2E01-3786-BA0A53ECBF59}" dt="2023-05-03T18:36:37.999" v="17"/>
          <ac:picMkLst>
            <pc:docMk/>
            <pc:sldMk cId="2234519795" sldId="325"/>
            <ac:picMk id="5" creationId="{00000000-0000-0000-0000-000000000000}"/>
          </ac:picMkLst>
        </pc:picChg>
        <pc:picChg chg="add mod">
          <ac:chgData name="Terri Shoemaker" userId="S::terri@azfoodbanks.org::4e044f01-cce4-432d-9773-1504098fde7d" providerId="AD" clId="Web-{9BB5B76C-1DB6-2E01-3786-BA0A53ECBF59}" dt="2023-05-03T18:41:29.897" v="32" actId="1076"/>
          <ac:picMkLst>
            <pc:docMk/>
            <pc:sldMk cId="2234519795" sldId="325"/>
            <ac:picMk id="7" creationId="{54E233B7-38B0-418F-0AEA-202CBF53EC41}"/>
          </ac:picMkLst>
        </pc:picChg>
      </pc:sldChg>
      <pc:sldChg chg="modSp">
        <pc:chgData name="Terri Shoemaker" userId="S::terri@azfoodbanks.org::4e044f01-cce4-432d-9773-1504098fde7d" providerId="AD" clId="Web-{9BB5B76C-1DB6-2E01-3786-BA0A53ECBF59}" dt="2023-05-03T15:34:45.063" v="16" actId="20577"/>
        <pc:sldMkLst>
          <pc:docMk/>
          <pc:sldMk cId="97031815" sldId="347"/>
        </pc:sldMkLst>
        <pc:spChg chg="mod">
          <ac:chgData name="Terri Shoemaker" userId="S::terri@azfoodbanks.org::4e044f01-cce4-432d-9773-1504098fde7d" providerId="AD" clId="Web-{9BB5B76C-1DB6-2E01-3786-BA0A53ECBF59}" dt="2023-05-03T15:34:45.063" v="16" actId="20577"/>
          <ac:spMkLst>
            <pc:docMk/>
            <pc:sldMk cId="97031815" sldId="347"/>
            <ac:spMk id="6" creationId="{00000000-0000-0000-0000-000000000000}"/>
          </ac:spMkLst>
        </pc:spChg>
      </pc:sldChg>
      <pc:sldChg chg="modSp">
        <pc:chgData name="Terri Shoemaker" userId="S::terri@azfoodbanks.org::4e044f01-cce4-432d-9773-1504098fde7d" providerId="AD" clId="Web-{9BB5B76C-1DB6-2E01-3786-BA0A53ECBF59}" dt="2023-05-03T15:24:01.604" v="14" actId="20577"/>
        <pc:sldMkLst>
          <pc:docMk/>
          <pc:sldMk cId="593360645" sldId="353"/>
        </pc:sldMkLst>
        <pc:spChg chg="mod">
          <ac:chgData name="Terri Shoemaker" userId="S::terri@azfoodbanks.org::4e044f01-cce4-432d-9773-1504098fde7d" providerId="AD" clId="Web-{9BB5B76C-1DB6-2E01-3786-BA0A53ECBF59}" dt="2023-05-03T15:24:01.604" v="14" actId="20577"/>
          <ac:spMkLst>
            <pc:docMk/>
            <pc:sldMk cId="593360645" sldId="353"/>
            <ac:spMk id="5" creationId="{00000000-0000-0000-0000-000000000000}"/>
          </ac:spMkLst>
        </pc:spChg>
      </pc:sldChg>
      <pc:sldChg chg="modSp">
        <pc:chgData name="Terri Shoemaker" userId="S::terri@azfoodbanks.org::4e044f01-cce4-432d-9773-1504098fde7d" providerId="AD" clId="Web-{9BB5B76C-1DB6-2E01-3786-BA0A53ECBF59}" dt="2023-05-03T15:15:37.024" v="13" actId="20577"/>
        <pc:sldMkLst>
          <pc:docMk/>
          <pc:sldMk cId="4155101978" sldId="364"/>
        </pc:sldMkLst>
        <pc:spChg chg="mod">
          <ac:chgData name="Terri Shoemaker" userId="S::terri@azfoodbanks.org::4e044f01-cce4-432d-9773-1504098fde7d" providerId="AD" clId="Web-{9BB5B76C-1DB6-2E01-3786-BA0A53ECBF59}" dt="2023-05-03T15:15:37.024" v="13" actId="20577"/>
          <ac:spMkLst>
            <pc:docMk/>
            <pc:sldMk cId="4155101978" sldId="364"/>
            <ac:spMk id="6" creationId="{00000000-0000-0000-0000-000000000000}"/>
          </ac:spMkLst>
        </pc:spChg>
      </pc:sldChg>
    </pc:docChg>
  </pc:docChgLst>
  <pc:docChgLst>
    <pc:chgData name="Terri Shoemaker" userId="S::terri@azfoodbanks.org::4e044f01-cce4-432d-9773-1504098fde7d" providerId="AD" clId="Web-{00F7B32B-125E-BAF4-4A7C-55678399C079}"/>
    <pc:docChg chg="modSld modMainMaster">
      <pc:chgData name="Terri Shoemaker" userId="S::terri@azfoodbanks.org::4e044f01-cce4-432d-9773-1504098fde7d" providerId="AD" clId="Web-{00F7B32B-125E-BAF4-4A7C-55678399C079}" dt="2023-05-02T21:19:02.857" v="35"/>
      <pc:docMkLst>
        <pc:docMk/>
      </pc:docMkLst>
      <pc:sldChg chg="addSp delSp modSp mod setBg">
        <pc:chgData name="Terri Shoemaker" userId="S::terri@azfoodbanks.org::4e044f01-cce4-432d-9773-1504098fde7d" providerId="AD" clId="Web-{00F7B32B-125E-BAF4-4A7C-55678399C079}" dt="2023-05-02T21:19:02.857" v="35"/>
        <pc:sldMkLst>
          <pc:docMk/>
          <pc:sldMk cId="1783497456" sldId="305"/>
        </pc:sldMkLst>
        <pc:spChg chg="mod">
          <ac:chgData name="Terri Shoemaker" userId="S::terri@azfoodbanks.org::4e044f01-cce4-432d-9773-1504098fde7d" providerId="AD" clId="Web-{00F7B32B-125E-BAF4-4A7C-55678399C079}" dt="2023-05-02T21:18:54.310" v="34"/>
          <ac:spMkLst>
            <pc:docMk/>
            <pc:sldMk cId="1783497456" sldId="305"/>
            <ac:spMk id="4" creationId="{00000000-0000-0000-0000-000000000000}"/>
          </ac:spMkLst>
        </pc:spChg>
        <pc:spChg chg="add del">
          <ac:chgData name="Terri Shoemaker" userId="S::terri@azfoodbanks.org::4e044f01-cce4-432d-9773-1504098fde7d" providerId="AD" clId="Web-{00F7B32B-125E-BAF4-4A7C-55678399C079}" dt="2023-05-02T21:18:54.310" v="34"/>
          <ac:spMkLst>
            <pc:docMk/>
            <pc:sldMk cId="1783497456" sldId="305"/>
            <ac:spMk id="9" creationId="{934F1179-B481-4F9E-BCA3-AFB972070F83}"/>
          </ac:spMkLst>
        </pc:spChg>
        <pc:spChg chg="add del">
          <ac:chgData name="Terri Shoemaker" userId="S::terri@azfoodbanks.org::4e044f01-cce4-432d-9773-1504098fde7d" providerId="AD" clId="Web-{00F7B32B-125E-BAF4-4A7C-55678399C079}" dt="2023-05-02T21:18:54.310" v="34"/>
          <ac:spMkLst>
            <pc:docMk/>
            <pc:sldMk cId="1783497456" sldId="305"/>
            <ac:spMk id="11" creationId="{827DC2C4-B485-428A-BF4A-472D2967F47F}"/>
          </ac:spMkLst>
        </pc:spChg>
        <pc:spChg chg="add del">
          <ac:chgData name="Terri Shoemaker" userId="S::terri@azfoodbanks.org::4e044f01-cce4-432d-9773-1504098fde7d" providerId="AD" clId="Web-{00F7B32B-125E-BAF4-4A7C-55678399C079}" dt="2023-05-02T21:18:54.310" v="34"/>
          <ac:spMkLst>
            <pc:docMk/>
            <pc:sldMk cId="1783497456" sldId="305"/>
            <ac:spMk id="13" creationId="{EE04B5EB-F158-4507-90DD-BD23620C7CC9}"/>
          </ac:spMkLst>
        </pc:spChg>
        <pc:spChg chg="add">
          <ac:chgData name="Terri Shoemaker" userId="S::terri@azfoodbanks.org::4e044f01-cce4-432d-9773-1504098fde7d" providerId="AD" clId="Web-{00F7B32B-125E-BAF4-4A7C-55678399C079}" dt="2023-05-02T21:18:54.310" v="34"/>
          <ac:spMkLst>
            <pc:docMk/>
            <pc:sldMk cId="1783497456" sldId="305"/>
            <ac:spMk id="18" creationId="{FFD48BC7-DC40-47DE-87EE-9F4B6ECB9ABB}"/>
          </ac:spMkLst>
        </pc:spChg>
        <pc:spChg chg="add">
          <ac:chgData name="Terri Shoemaker" userId="S::terri@azfoodbanks.org::4e044f01-cce4-432d-9773-1504098fde7d" providerId="AD" clId="Web-{00F7B32B-125E-BAF4-4A7C-55678399C079}" dt="2023-05-02T21:18:54.310" v="34"/>
          <ac:spMkLst>
            <pc:docMk/>
            <pc:sldMk cId="1783497456" sldId="305"/>
            <ac:spMk id="20" creationId="{E502BBC7-2C76-46F3-BC24-5985BC13DB88}"/>
          </ac:spMkLst>
        </pc:spChg>
        <pc:spChg chg="add">
          <ac:chgData name="Terri Shoemaker" userId="S::terri@azfoodbanks.org::4e044f01-cce4-432d-9773-1504098fde7d" providerId="AD" clId="Web-{00F7B32B-125E-BAF4-4A7C-55678399C079}" dt="2023-05-02T21:18:54.310" v="34"/>
          <ac:spMkLst>
            <pc:docMk/>
            <pc:sldMk cId="1783497456" sldId="305"/>
            <ac:spMk id="22" creationId="{C7F28D52-2A5F-4D23-81AE-7CB8B591C7AF}"/>
          </ac:spMkLst>
        </pc:spChg>
        <pc:spChg chg="add">
          <ac:chgData name="Terri Shoemaker" userId="S::terri@azfoodbanks.org::4e044f01-cce4-432d-9773-1504098fde7d" providerId="AD" clId="Web-{00F7B32B-125E-BAF4-4A7C-55678399C079}" dt="2023-05-02T21:18:54.310" v="34"/>
          <ac:spMkLst>
            <pc:docMk/>
            <pc:sldMk cId="1783497456" sldId="305"/>
            <ac:spMk id="24" creationId="{3629484E-3792-4B3D-89AD-7C8A1ED0E0D4}"/>
          </ac:spMkLst>
        </pc:spChg>
      </pc:sldChg>
      <pc:sldChg chg="mod">
        <pc:chgData name="Terri Shoemaker" userId="S::terri@azfoodbanks.org::4e044f01-cce4-432d-9773-1504098fde7d" providerId="AD" clId="Web-{00F7B32B-125E-BAF4-4A7C-55678399C079}" dt="2023-05-02T21:19:02.857" v="35"/>
        <pc:sldMkLst>
          <pc:docMk/>
          <pc:sldMk cId="675074185" sldId="313"/>
        </pc:sldMkLst>
      </pc:sldChg>
      <pc:sldChg chg="mod">
        <pc:chgData name="Terri Shoemaker" userId="S::terri@azfoodbanks.org::4e044f01-cce4-432d-9773-1504098fde7d" providerId="AD" clId="Web-{00F7B32B-125E-BAF4-4A7C-55678399C079}" dt="2023-05-02T21:19:02.857" v="35"/>
        <pc:sldMkLst>
          <pc:docMk/>
          <pc:sldMk cId="2234519795" sldId="325"/>
        </pc:sldMkLst>
      </pc:sldChg>
      <pc:sldChg chg="mod">
        <pc:chgData name="Terri Shoemaker" userId="S::terri@azfoodbanks.org::4e044f01-cce4-432d-9773-1504098fde7d" providerId="AD" clId="Web-{00F7B32B-125E-BAF4-4A7C-55678399C079}" dt="2023-05-02T21:19:02.857" v="35"/>
        <pc:sldMkLst>
          <pc:docMk/>
          <pc:sldMk cId="3921588762" sldId="339"/>
        </pc:sldMkLst>
      </pc:sldChg>
      <pc:sldChg chg="mod">
        <pc:chgData name="Terri Shoemaker" userId="S::terri@azfoodbanks.org::4e044f01-cce4-432d-9773-1504098fde7d" providerId="AD" clId="Web-{00F7B32B-125E-BAF4-4A7C-55678399C079}" dt="2023-05-02T21:19:02.857" v="35"/>
        <pc:sldMkLst>
          <pc:docMk/>
          <pc:sldMk cId="97031815" sldId="347"/>
        </pc:sldMkLst>
      </pc:sldChg>
      <pc:sldChg chg="mod">
        <pc:chgData name="Terri Shoemaker" userId="S::terri@azfoodbanks.org::4e044f01-cce4-432d-9773-1504098fde7d" providerId="AD" clId="Web-{00F7B32B-125E-BAF4-4A7C-55678399C079}" dt="2023-05-02T21:19:02.857" v="35"/>
        <pc:sldMkLst>
          <pc:docMk/>
          <pc:sldMk cId="1750549556" sldId="349"/>
        </pc:sldMkLst>
      </pc:sldChg>
      <pc:sldChg chg="mod">
        <pc:chgData name="Terri Shoemaker" userId="S::terri@azfoodbanks.org::4e044f01-cce4-432d-9773-1504098fde7d" providerId="AD" clId="Web-{00F7B32B-125E-BAF4-4A7C-55678399C079}" dt="2023-05-02T21:19:02.857" v="35"/>
        <pc:sldMkLst>
          <pc:docMk/>
          <pc:sldMk cId="481946586" sldId="351"/>
        </pc:sldMkLst>
      </pc:sldChg>
      <pc:sldChg chg="mod">
        <pc:chgData name="Terri Shoemaker" userId="S::terri@azfoodbanks.org::4e044f01-cce4-432d-9773-1504098fde7d" providerId="AD" clId="Web-{00F7B32B-125E-BAF4-4A7C-55678399C079}" dt="2023-05-02T21:19:02.857" v="35"/>
        <pc:sldMkLst>
          <pc:docMk/>
          <pc:sldMk cId="2033391466" sldId="352"/>
        </pc:sldMkLst>
      </pc:sldChg>
      <pc:sldChg chg="modSp mod">
        <pc:chgData name="Terri Shoemaker" userId="S::terri@azfoodbanks.org::4e044f01-cce4-432d-9773-1504098fde7d" providerId="AD" clId="Web-{00F7B32B-125E-BAF4-4A7C-55678399C079}" dt="2023-05-02T21:19:02.857" v="35"/>
        <pc:sldMkLst>
          <pc:docMk/>
          <pc:sldMk cId="593360645" sldId="353"/>
        </pc:sldMkLst>
        <pc:spChg chg="mod">
          <ac:chgData name="Terri Shoemaker" userId="S::terri@azfoodbanks.org::4e044f01-cce4-432d-9773-1504098fde7d" providerId="AD" clId="Web-{00F7B32B-125E-BAF4-4A7C-55678399C079}" dt="2023-05-02T21:16:58.489" v="30" actId="20577"/>
          <ac:spMkLst>
            <pc:docMk/>
            <pc:sldMk cId="593360645" sldId="353"/>
            <ac:spMk id="5" creationId="{00000000-0000-0000-0000-000000000000}"/>
          </ac:spMkLst>
        </pc:spChg>
      </pc:sldChg>
      <pc:sldChg chg="mod">
        <pc:chgData name="Terri Shoemaker" userId="S::terri@azfoodbanks.org::4e044f01-cce4-432d-9773-1504098fde7d" providerId="AD" clId="Web-{00F7B32B-125E-BAF4-4A7C-55678399C079}" dt="2023-05-02T21:19:02.857" v="35"/>
        <pc:sldMkLst>
          <pc:docMk/>
          <pc:sldMk cId="2463558484" sldId="354"/>
        </pc:sldMkLst>
      </pc:sldChg>
      <pc:sldChg chg="mod">
        <pc:chgData name="Terri Shoemaker" userId="S::terri@azfoodbanks.org::4e044f01-cce4-432d-9773-1504098fde7d" providerId="AD" clId="Web-{00F7B32B-125E-BAF4-4A7C-55678399C079}" dt="2023-05-02T21:19:02.857" v="35"/>
        <pc:sldMkLst>
          <pc:docMk/>
          <pc:sldMk cId="45096603" sldId="356"/>
        </pc:sldMkLst>
      </pc:sldChg>
      <pc:sldChg chg="mod">
        <pc:chgData name="Terri Shoemaker" userId="S::terri@azfoodbanks.org::4e044f01-cce4-432d-9773-1504098fde7d" providerId="AD" clId="Web-{00F7B32B-125E-BAF4-4A7C-55678399C079}" dt="2023-05-02T21:19:02.857" v="35"/>
        <pc:sldMkLst>
          <pc:docMk/>
          <pc:sldMk cId="3924343552" sldId="357"/>
        </pc:sldMkLst>
      </pc:sldChg>
      <pc:sldChg chg="mod">
        <pc:chgData name="Terri Shoemaker" userId="S::terri@azfoodbanks.org::4e044f01-cce4-432d-9773-1504098fde7d" providerId="AD" clId="Web-{00F7B32B-125E-BAF4-4A7C-55678399C079}" dt="2023-05-02T21:19:02.857" v="35"/>
        <pc:sldMkLst>
          <pc:docMk/>
          <pc:sldMk cId="1856943579" sldId="358"/>
        </pc:sldMkLst>
      </pc:sldChg>
      <pc:sldChg chg="mod">
        <pc:chgData name="Terri Shoemaker" userId="S::terri@azfoodbanks.org::4e044f01-cce4-432d-9773-1504098fde7d" providerId="AD" clId="Web-{00F7B32B-125E-BAF4-4A7C-55678399C079}" dt="2023-05-02T21:19:02.857" v="35"/>
        <pc:sldMkLst>
          <pc:docMk/>
          <pc:sldMk cId="2549229100" sldId="359"/>
        </pc:sldMkLst>
      </pc:sldChg>
      <pc:sldMasterChg chg="mod setBg modSldLayout">
        <pc:chgData name="Terri Shoemaker" userId="S::terri@azfoodbanks.org::4e044f01-cce4-432d-9773-1504098fde7d" providerId="AD" clId="Web-{00F7B32B-125E-BAF4-4A7C-55678399C079}" dt="2023-05-02T21:19:02.857" v="35"/>
        <pc:sldMasterMkLst>
          <pc:docMk/>
          <pc:sldMasterMk cId="728646616" sldId="2147483742"/>
        </pc:sldMasterMkLst>
        <pc:sldLayoutChg chg="mod">
          <pc:chgData name="Terri Shoemaker" userId="S::terri@azfoodbanks.org::4e044f01-cce4-432d-9773-1504098fde7d" providerId="AD" clId="Web-{00F7B32B-125E-BAF4-4A7C-55678399C079}" dt="2023-05-02T21:19:02.857" v="35"/>
          <pc:sldLayoutMkLst>
            <pc:docMk/>
            <pc:sldMasterMk cId="728646616" sldId="2147483742"/>
            <pc:sldLayoutMk cId="829426013" sldId="2147483649"/>
          </pc:sldLayoutMkLst>
        </pc:sldLayoutChg>
        <pc:sldLayoutChg chg="mod">
          <pc:chgData name="Terri Shoemaker" userId="S::terri@azfoodbanks.org::4e044f01-cce4-432d-9773-1504098fde7d" providerId="AD" clId="Web-{00F7B32B-125E-BAF4-4A7C-55678399C079}" dt="2023-05-02T21:19:02.857" v="35"/>
          <pc:sldLayoutMkLst>
            <pc:docMk/>
            <pc:sldMasterMk cId="728646616" sldId="2147483742"/>
            <pc:sldLayoutMk cId="446123321" sldId="2147483650"/>
          </pc:sldLayoutMkLst>
        </pc:sldLayoutChg>
        <pc:sldLayoutChg chg="mod">
          <pc:chgData name="Terri Shoemaker" userId="S::terri@azfoodbanks.org::4e044f01-cce4-432d-9773-1504098fde7d" providerId="AD" clId="Web-{00F7B32B-125E-BAF4-4A7C-55678399C079}" dt="2023-05-02T21:19:02.857" v="35"/>
          <pc:sldLayoutMkLst>
            <pc:docMk/>
            <pc:sldMasterMk cId="728646616" sldId="2147483742"/>
            <pc:sldLayoutMk cId="1622506207" sldId="2147483673"/>
          </pc:sldLayoutMkLst>
        </pc:sldLayoutChg>
        <pc:sldLayoutChg chg="mod">
          <pc:chgData name="Terri Shoemaker" userId="S::terri@azfoodbanks.org::4e044f01-cce4-432d-9773-1504098fde7d" providerId="AD" clId="Web-{00F7B32B-125E-BAF4-4A7C-55678399C079}" dt="2023-05-02T21:19:02.857" v="35"/>
          <pc:sldLayoutMkLst>
            <pc:docMk/>
            <pc:sldMasterMk cId="728646616" sldId="2147483742"/>
            <pc:sldLayoutMk cId="2767856830" sldId="2147483679"/>
          </pc:sldLayoutMkLst>
        </pc:sldLayoutChg>
        <pc:sldLayoutChg chg="mod">
          <pc:chgData name="Terri Shoemaker" userId="S::terri@azfoodbanks.org::4e044f01-cce4-432d-9773-1504098fde7d" providerId="AD" clId="Web-{00F7B32B-125E-BAF4-4A7C-55678399C079}" dt="2023-05-02T21:19:02.857" v="35"/>
          <pc:sldLayoutMkLst>
            <pc:docMk/>
            <pc:sldMasterMk cId="728646616" sldId="2147483742"/>
            <pc:sldLayoutMk cId="3358220201" sldId="2147483743"/>
          </pc:sldLayoutMkLst>
        </pc:sldLayoutChg>
        <pc:sldLayoutChg chg="mod">
          <pc:chgData name="Terri Shoemaker" userId="S::terri@azfoodbanks.org::4e044f01-cce4-432d-9773-1504098fde7d" providerId="AD" clId="Web-{00F7B32B-125E-BAF4-4A7C-55678399C079}" dt="2023-05-02T21:19:02.857" v="35"/>
          <pc:sldLayoutMkLst>
            <pc:docMk/>
            <pc:sldMasterMk cId="728646616" sldId="2147483742"/>
            <pc:sldLayoutMk cId="3376844075" sldId="2147483744"/>
          </pc:sldLayoutMkLst>
        </pc:sldLayoutChg>
        <pc:sldLayoutChg chg="mod">
          <pc:chgData name="Terri Shoemaker" userId="S::terri@azfoodbanks.org::4e044f01-cce4-432d-9773-1504098fde7d" providerId="AD" clId="Web-{00F7B32B-125E-BAF4-4A7C-55678399C079}" dt="2023-05-02T21:19:02.857" v="35"/>
          <pc:sldLayoutMkLst>
            <pc:docMk/>
            <pc:sldMasterMk cId="728646616" sldId="2147483742"/>
            <pc:sldLayoutMk cId="4184722805" sldId="2147483745"/>
          </pc:sldLayoutMkLst>
        </pc:sldLayoutChg>
        <pc:sldLayoutChg chg="mod">
          <pc:chgData name="Terri Shoemaker" userId="S::terri@azfoodbanks.org::4e044f01-cce4-432d-9773-1504098fde7d" providerId="AD" clId="Web-{00F7B32B-125E-BAF4-4A7C-55678399C079}" dt="2023-05-02T21:19:02.857" v="35"/>
          <pc:sldLayoutMkLst>
            <pc:docMk/>
            <pc:sldMasterMk cId="728646616" sldId="2147483742"/>
            <pc:sldLayoutMk cId="3055831514" sldId="2147483746"/>
          </pc:sldLayoutMkLst>
        </pc:sldLayoutChg>
        <pc:sldLayoutChg chg="mod">
          <pc:chgData name="Terri Shoemaker" userId="S::terri@azfoodbanks.org::4e044f01-cce4-432d-9773-1504098fde7d" providerId="AD" clId="Web-{00F7B32B-125E-BAF4-4A7C-55678399C079}" dt="2023-05-02T21:19:02.857" v="35"/>
          <pc:sldLayoutMkLst>
            <pc:docMk/>
            <pc:sldMasterMk cId="728646616" sldId="2147483742"/>
            <pc:sldLayoutMk cId="12394590" sldId="2147483747"/>
          </pc:sldLayoutMkLst>
        </pc:sldLayoutChg>
        <pc:sldLayoutChg chg="mod">
          <pc:chgData name="Terri Shoemaker" userId="S::terri@azfoodbanks.org::4e044f01-cce4-432d-9773-1504098fde7d" providerId="AD" clId="Web-{00F7B32B-125E-BAF4-4A7C-55678399C079}" dt="2023-05-02T21:19:02.857" v="35"/>
          <pc:sldLayoutMkLst>
            <pc:docMk/>
            <pc:sldMasterMk cId="728646616" sldId="2147483742"/>
            <pc:sldLayoutMk cId="2792484843" sldId="2147483748"/>
          </pc:sldLayoutMkLst>
        </pc:sldLayoutChg>
        <pc:sldLayoutChg chg="mod">
          <pc:chgData name="Terri Shoemaker" userId="S::terri@azfoodbanks.org::4e044f01-cce4-432d-9773-1504098fde7d" providerId="AD" clId="Web-{00F7B32B-125E-BAF4-4A7C-55678399C079}" dt="2023-05-02T21:19:02.857" v="35"/>
          <pc:sldLayoutMkLst>
            <pc:docMk/>
            <pc:sldMasterMk cId="728646616" sldId="2147483742"/>
            <pc:sldLayoutMk cId="515346777" sldId="2147483749"/>
          </pc:sldLayoutMkLst>
        </pc:sldLayoutChg>
        <pc:sldLayoutChg chg="mod">
          <pc:chgData name="Terri Shoemaker" userId="S::terri@azfoodbanks.org::4e044f01-cce4-432d-9773-1504098fde7d" providerId="AD" clId="Web-{00F7B32B-125E-BAF4-4A7C-55678399C079}" dt="2023-05-02T21:19:02.857" v="35"/>
          <pc:sldLayoutMkLst>
            <pc:docMk/>
            <pc:sldMasterMk cId="728646616" sldId="2147483742"/>
            <pc:sldLayoutMk cId="2892951290" sldId="2147483750"/>
          </pc:sldLayoutMkLst>
        </pc:sldLayoutChg>
        <pc:sldLayoutChg chg="mod">
          <pc:chgData name="Terri Shoemaker" userId="S::terri@azfoodbanks.org::4e044f01-cce4-432d-9773-1504098fde7d" providerId="AD" clId="Web-{00F7B32B-125E-BAF4-4A7C-55678399C079}" dt="2023-05-02T21:19:02.857" v="35"/>
          <pc:sldLayoutMkLst>
            <pc:docMk/>
            <pc:sldMasterMk cId="728646616" sldId="2147483742"/>
            <pc:sldLayoutMk cId="421419987" sldId="2147483751"/>
          </pc:sldLayoutMkLst>
        </pc:sldLayoutChg>
        <pc:sldLayoutChg chg="mod">
          <pc:chgData name="Terri Shoemaker" userId="S::terri@azfoodbanks.org::4e044f01-cce4-432d-9773-1504098fde7d" providerId="AD" clId="Web-{00F7B32B-125E-BAF4-4A7C-55678399C079}" dt="2023-05-02T21:19:02.857" v="35"/>
          <pc:sldLayoutMkLst>
            <pc:docMk/>
            <pc:sldMasterMk cId="728646616" sldId="2147483742"/>
            <pc:sldLayoutMk cId="824089922" sldId="2147483752"/>
          </pc:sldLayoutMkLst>
        </pc:sldLayoutChg>
        <pc:sldLayoutChg chg="mod">
          <pc:chgData name="Terri Shoemaker" userId="S::terri@azfoodbanks.org::4e044f01-cce4-432d-9773-1504098fde7d" providerId="AD" clId="Web-{00F7B32B-125E-BAF4-4A7C-55678399C079}" dt="2023-05-02T21:19:02.857" v="35"/>
          <pc:sldLayoutMkLst>
            <pc:docMk/>
            <pc:sldMasterMk cId="728646616" sldId="2147483742"/>
            <pc:sldLayoutMk cId="1213177402" sldId="2147483753"/>
          </pc:sldLayoutMkLst>
        </pc:sldLayoutChg>
        <pc:sldLayoutChg chg="mod">
          <pc:chgData name="Terri Shoemaker" userId="S::terri@azfoodbanks.org::4e044f01-cce4-432d-9773-1504098fde7d" providerId="AD" clId="Web-{00F7B32B-125E-BAF4-4A7C-55678399C079}" dt="2023-05-02T21:19:02.857" v="35"/>
          <pc:sldLayoutMkLst>
            <pc:docMk/>
            <pc:sldMasterMk cId="728646616" sldId="2147483742"/>
            <pc:sldLayoutMk cId="1445453537" sldId="2147483755"/>
          </pc:sldLayoutMkLst>
        </pc:sldLayoutChg>
        <pc:sldLayoutChg chg="mod">
          <pc:chgData name="Terri Shoemaker" userId="S::terri@azfoodbanks.org::4e044f01-cce4-432d-9773-1504098fde7d" providerId="AD" clId="Web-{00F7B32B-125E-BAF4-4A7C-55678399C079}" dt="2023-05-02T21:19:02.857" v="35"/>
          <pc:sldLayoutMkLst>
            <pc:docMk/>
            <pc:sldMasterMk cId="728646616" sldId="2147483742"/>
            <pc:sldLayoutMk cId="1262672406" sldId="2147483756"/>
          </pc:sldLayoutMkLst>
        </pc:sldLayoutChg>
      </pc:sldMasterChg>
    </pc:docChg>
  </pc:docChgLst>
  <pc:docChgLst>
    <pc:chgData name="Terri Shoemaker" userId="S::terri@azfoodbanks.org::4e044f01-cce4-432d-9773-1504098fde7d" providerId="AD" clId="Web-{60E8B473-7B11-7896-0400-E983E85AC53C}"/>
    <pc:docChg chg="modSld">
      <pc:chgData name="Terri Shoemaker" userId="S::terri@azfoodbanks.org::4e044f01-cce4-432d-9773-1504098fde7d" providerId="AD" clId="Web-{60E8B473-7B11-7896-0400-E983E85AC53C}" dt="2023-05-02T21:12:45.499" v="63" actId="20577"/>
      <pc:docMkLst>
        <pc:docMk/>
      </pc:docMkLst>
      <pc:sldChg chg="modSp">
        <pc:chgData name="Terri Shoemaker" userId="S::terri@azfoodbanks.org::4e044f01-cce4-432d-9773-1504098fde7d" providerId="AD" clId="Web-{60E8B473-7B11-7896-0400-E983E85AC53C}" dt="2023-05-02T21:12:45.499" v="63" actId="20577"/>
        <pc:sldMkLst>
          <pc:docMk/>
          <pc:sldMk cId="593360645" sldId="353"/>
        </pc:sldMkLst>
        <pc:spChg chg="mod">
          <ac:chgData name="Terri Shoemaker" userId="S::terri@azfoodbanks.org::4e044f01-cce4-432d-9773-1504098fde7d" providerId="AD" clId="Web-{60E8B473-7B11-7896-0400-E983E85AC53C}" dt="2023-05-02T21:12:45.499" v="63" actId="20577"/>
          <ac:spMkLst>
            <pc:docMk/>
            <pc:sldMk cId="593360645" sldId="353"/>
            <ac:spMk id="5" creationId="{00000000-0000-0000-0000-000000000000}"/>
          </ac:spMkLst>
        </pc:spChg>
      </pc:sldChg>
      <pc:sldChg chg="modSp">
        <pc:chgData name="Terri Shoemaker" userId="S::terri@azfoodbanks.org::4e044f01-cce4-432d-9773-1504098fde7d" providerId="AD" clId="Web-{60E8B473-7B11-7896-0400-E983E85AC53C}" dt="2023-05-02T21:11:55.997" v="60" actId="20577"/>
        <pc:sldMkLst>
          <pc:docMk/>
          <pc:sldMk cId="2463558484" sldId="354"/>
        </pc:sldMkLst>
        <pc:spChg chg="mod">
          <ac:chgData name="Terri Shoemaker" userId="S::terri@azfoodbanks.org::4e044f01-cce4-432d-9773-1504098fde7d" providerId="AD" clId="Web-{60E8B473-7B11-7896-0400-E983E85AC53C}" dt="2023-05-02T21:11:55.997" v="60" actId="20577"/>
          <ac:spMkLst>
            <pc:docMk/>
            <pc:sldMk cId="2463558484" sldId="354"/>
            <ac:spMk id="2" creationId="{00000000-0000-0000-0000-000000000000}"/>
          </ac:spMkLst>
        </pc:spChg>
        <pc:spChg chg="mod">
          <ac:chgData name="Terri Shoemaker" userId="S::terri@azfoodbanks.org::4e044f01-cce4-432d-9773-1504098fde7d" providerId="AD" clId="Web-{60E8B473-7B11-7896-0400-E983E85AC53C}" dt="2023-05-02T21:09:53.056" v="2" actId="20577"/>
          <ac:spMkLst>
            <pc:docMk/>
            <pc:sldMk cId="2463558484" sldId="35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9D5229B-178F-4A45-AC97-B5731D6FCC1B}" type="datetimeFigureOut">
              <a:rPr lang="en-US" smtClean="0"/>
              <a:pPr/>
              <a:t>5/3/2023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E9BEA5F-6765-4ECC-B263-11BB6C46B6D9}" type="slidenum">
              <a:rPr lang="en-US" smtClean="0"/>
              <a:pPr/>
              <a:t>‹#›</a:t>
            </a:fld>
            <a:endParaRPr lang="en-US" dirty="0"/>
          </a:p>
        </p:txBody>
      </p:sp>
    </p:spTree>
    <p:extLst>
      <p:ext uri="{BB962C8B-B14F-4D97-AF65-F5344CB8AC3E}">
        <p14:creationId xmlns:p14="http://schemas.microsoft.com/office/powerpoint/2010/main" val="344309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16BCDF39-E6D8-4024-85B1-4B5286B50246}" type="datetimeFigureOut">
              <a:rPr lang="en-US" smtClean="0"/>
              <a:t>5/3/2023</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74EB8164-D15B-48D4-874D-E4FA4A721FAA}" type="slidenum">
              <a:rPr lang="en-US" smtClean="0"/>
              <a:t>‹#›</a:t>
            </a:fld>
            <a:endParaRPr lang="en-US" dirty="0"/>
          </a:p>
        </p:txBody>
      </p:sp>
    </p:spTree>
    <p:extLst>
      <p:ext uri="{BB962C8B-B14F-4D97-AF65-F5344CB8AC3E}">
        <p14:creationId xmlns:p14="http://schemas.microsoft.com/office/powerpoint/2010/main" val="1896686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16BCDF39-E6D8-4024-85B1-4B5286B50246}" type="datetimeFigureOut">
              <a:rPr lang="en-US" smtClean="0"/>
              <a:t>5/3/2023</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74EB8164-D15B-48D4-874D-E4FA4A721FAA}" type="slidenum">
              <a:rPr lang="en-US" smtClean="0"/>
              <a:t>‹#›</a:t>
            </a:fld>
            <a:endParaRPr lang="en-US" dirty="0"/>
          </a:p>
        </p:txBody>
      </p:sp>
    </p:spTree>
    <p:extLst>
      <p:ext uri="{BB962C8B-B14F-4D97-AF65-F5344CB8AC3E}">
        <p14:creationId xmlns:p14="http://schemas.microsoft.com/office/powerpoint/2010/main" val="1847429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16BCDF39-E6D8-4024-85B1-4B5286B50246}" type="datetimeFigureOut">
              <a:rPr lang="en-US" smtClean="0"/>
              <a:t>5/3/2023</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74EB8164-D15B-48D4-874D-E4FA4A721FAA}" type="slidenum">
              <a:rPr lang="en-US" smtClean="0"/>
              <a:t>‹#›</a:t>
            </a:fld>
            <a:endParaRPr lang="en-US" dirty="0"/>
          </a:p>
        </p:txBody>
      </p:sp>
    </p:spTree>
    <p:extLst>
      <p:ext uri="{BB962C8B-B14F-4D97-AF65-F5344CB8AC3E}">
        <p14:creationId xmlns:p14="http://schemas.microsoft.com/office/powerpoint/2010/main" val="207670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984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16BCDF39-E6D8-4024-85B1-4B5286B50246}" type="datetimeFigureOut">
              <a:rPr lang="en-US" smtClean="0"/>
              <a:t>5/3/2023</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74EB8164-D15B-48D4-874D-E4FA4A721FAA}" type="slidenum">
              <a:rPr lang="en-US" smtClean="0"/>
              <a:t>‹#›</a:t>
            </a:fld>
            <a:endParaRPr lang="en-US" dirty="0"/>
          </a:p>
        </p:txBody>
      </p:sp>
    </p:spTree>
    <p:extLst>
      <p:ext uri="{BB962C8B-B14F-4D97-AF65-F5344CB8AC3E}">
        <p14:creationId xmlns:p14="http://schemas.microsoft.com/office/powerpoint/2010/main" val="7308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16BCDF39-E6D8-4024-85B1-4B5286B50246}" type="datetimeFigureOut">
              <a:rPr lang="en-US" smtClean="0"/>
              <a:t>5/3/2023</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74EB8164-D15B-48D4-874D-E4FA4A721FAA}" type="slidenum">
              <a:rPr lang="en-US" smtClean="0"/>
              <a:t>‹#›</a:t>
            </a:fld>
            <a:endParaRPr lang="en-US" dirty="0"/>
          </a:p>
        </p:txBody>
      </p:sp>
    </p:spTree>
    <p:extLst>
      <p:ext uri="{BB962C8B-B14F-4D97-AF65-F5344CB8AC3E}">
        <p14:creationId xmlns:p14="http://schemas.microsoft.com/office/powerpoint/2010/main" val="3319123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16BCDF39-E6D8-4024-85B1-4B5286B50246}" type="datetimeFigureOut">
              <a:rPr lang="en-US" smtClean="0"/>
              <a:t>5/3/2023</a:t>
            </a:fld>
            <a:endParaRPr lang="en-US" dirty="0"/>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74EB8164-D15B-48D4-874D-E4FA4A721FAA}" type="slidenum">
              <a:rPr lang="en-US" smtClean="0"/>
              <a:t>‹#›</a:t>
            </a:fld>
            <a:endParaRPr lang="en-US" dirty="0"/>
          </a:p>
        </p:txBody>
      </p:sp>
    </p:spTree>
    <p:extLst>
      <p:ext uri="{BB962C8B-B14F-4D97-AF65-F5344CB8AC3E}">
        <p14:creationId xmlns:p14="http://schemas.microsoft.com/office/powerpoint/2010/main" val="375215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6" name="Rectangle 5"/>
          <p:cNvSpPr/>
          <p:nvPr userDrawn="1"/>
        </p:nvSpPr>
        <p:spPr>
          <a:xfrm>
            <a:off x="145473" y="3849832"/>
            <a:ext cx="2026227" cy="23639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508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16BCDF39-E6D8-4024-85B1-4B5286B50246}" type="datetimeFigureOut">
              <a:rPr lang="en-US" smtClean="0"/>
              <a:t>5/3/2023</a:t>
            </a:fld>
            <a:endParaRPr lang="en-US" dirty="0"/>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74EB8164-D15B-48D4-874D-E4FA4A721FAA}" type="slidenum">
              <a:rPr lang="en-US" smtClean="0"/>
              <a:t>‹#›</a:t>
            </a:fld>
            <a:endParaRPr lang="en-US" dirty="0"/>
          </a:p>
        </p:txBody>
      </p:sp>
    </p:spTree>
    <p:extLst>
      <p:ext uri="{BB962C8B-B14F-4D97-AF65-F5344CB8AC3E}">
        <p14:creationId xmlns:p14="http://schemas.microsoft.com/office/powerpoint/2010/main" val="136823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16BCDF39-E6D8-4024-85B1-4B5286B50246}" type="datetimeFigureOut">
              <a:rPr lang="en-US" smtClean="0"/>
              <a:t>5/3/2023</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74EB8164-D15B-48D4-874D-E4FA4A721FAA}" type="slidenum">
              <a:rPr lang="en-US" smtClean="0"/>
              <a:t>‹#›</a:t>
            </a:fld>
            <a:endParaRPr lang="en-US" dirty="0"/>
          </a:p>
        </p:txBody>
      </p:sp>
    </p:spTree>
    <p:extLst>
      <p:ext uri="{BB962C8B-B14F-4D97-AF65-F5344CB8AC3E}">
        <p14:creationId xmlns:p14="http://schemas.microsoft.com/office/powerpoint/2010/main" val="639510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16BCDF39-E6D8-4024-85B1-4B5286B50246}" type="datetimeFigureOut">
              <a:rPr lang="en-US" smtClean="0"/>
              <a:t>5/3/2023</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74EB8164-D15B-48D4-874D-E4FA4A721FAA}" type="slidenum">
              <a:rPr lang="en-US" smtClean="0"/>
              <a:t>‹#›</a:t>
            </a:fld>
            <a:endParaRPr lang="en-US" dirty="0"/>
          </a:p>
        </p:txBody>
      </p:sp>
    </p:spTree>
    <p:extLst>
      <p:ext uri="{BB962C8B-B14F-4D97-AF65-F5344CB8AC3E}">
        <p14:creationId xmlns:p14="http://schemas.microsoft.com/office/powerpoint/2010/main" val="2615657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Title 4"/>
          <p:cNvSpPr txBox="1">
            <a:spLocks/>
          </p:cNvSpPr>
          <p:nvPr userDrawn="1"/>
        </p:nvSpPr>
        <p:spPr>
          <a:xfrm>
            <a:off x="193040" y="4868545"/>
            <a:ext cx="4714240" cy="755015"/>
          </a:xfrm>
          <a:prstGeom prst="rect">
            <a:avLst/>
          </a:prstGeom>
        </p:spPr>
        <p:txBody>
          <a:bodyPr>
            <a:normAutofit/>
          </a:bodyPr>
          <a:lstStyle>
            <a:lvl1pPr algn="l" defTabSz="914400" rtl="0" eaLnBrk="1" latinLnBrk="0" hangingPunct="1">
              <a:lnSpc>
                <a:spcPct val="90000"/>
              </a:lnSpc>
              <a:spcBef>
                <a:spcPct val="0"/>
              </a:spcBef>
              <a:buNone/>
              <a:defRPr sz="2400" kern="1200">
                <a:solidFill>
                  <a:srgbClr val="FFFFFF"/>
                </a:solidFill>
                <a:latin typeface="Arial"/>
                <a:ea typeface="+mj-ea"/>
                <a:cs typeface="Arial"/>
              </a:defRPr>
            </a:lvl1pPr>
          </a:lstStyle>
          <a:p>
            <a:r>
              <a:rPr lang="en-US" dirty="0"/>
              <a:t>Heading</a:t>
            </a:r>
          </a:p>
        </p:txBody>
      </p:sp>
      <p:sp>
        <p:nvSpPr>
          <p:cNvPr id="8" name="Subtitle 5"/>
          <p:cNvSpPr txBox="1">
            <a:spLocks/>
          </p:cNvSpPr>
          <p:nvPr userDrawn="1"/>
        </p:nvSpPr>
        <p:spPr>
          <a:xfrm>
            <a:off x="193040" y="5760720"/>
            <a:ext cx="4714240" cy="70612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FFFFFF"/>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Sub-Headline</a:t>
            </a:r>
          </a:p>
        </p:txBody>
      </p:sp>
      <p:sp>
        <p:nvSpPr>
          <p:cNvPr id="9" name="Text Placeholder 6"/>
          <p:cNvSpPr txBox="1">
            <a:spLocks/>
          </p:cNvSpPr>
          <p:nvPr userDrawn="1"/>
        </p:nvSpPr>
        <p:spPr>
          <a:xfrm>
            <a:off x="193675" y="3992563"/>
            <a:ext cx="2366963" cy="35718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Date, Year</a:t>
            </a:r>
          </a:p>
        </p:txBody>
      </p: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50660" y="5010783"/>
            <a:ext cx="944951" cy="1456057"/>
          </a:xfrm>
          <a:prstGeom prst="rect">
            <a:avLst/>
          </a:prstGeom>
        </p:spPr>
      </p:pic>
      <p:sp>
        <p:nvSpPr>
          <p:cNvPr id="11" name="Right Triangle 10"/>
          <p:cNvSpPr/>
          <p:nvPr userDrawn="1"/>
        </p:nvSpPr>
        <p:spPr>
          <a:xfrm rot="10800000">
            <a:off x="6764482" y="0"/>
            <a:ext cx="2379519" cy="1740476"/>
          </a:xfrm>
          <a:prstGeom prst="rtTriangle">
            <a:avLst/>
          </a:prstGeom>
          <a:solidFill>
            <a:schemeClr val="accent2"/>
          </a:solidFill>
          <a:ln cmpd="dbl">
            <a:gradFill flip="none" rotWithShape="1">
              <a:gsLst>
                <a:gs pos="0">
                  <a:schemeClr val="accent1">
                    <a:lumMod val="5000"/>
                    <a:lumOff val="95000"/>
                  </a:schemeClr>
                </a:gs>
                <a:gs pos="55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9708052"/>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azdor.gov/file/9016/download?token=U3san-6s"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video" Target="https://www.youtube.com/embed/-gELZnORV4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8516" y="1337666"/>
            <a:ext cx="7886700" cy="3836887"/>
          </a:xfrm>
        </p:spPr>
        <p:txBody>
          <a:bodyPr vert="horz" lIns="91440" tIns="45720" rIns="91440" bIns="45720" rtlCol="0" anchor="ctr">
            <a:normAutofit/>
          </a:bodyPr>
          <a:lstStyle/>
          <a:p>
            <a:pPr algn="ctr"/>
            <a:r>
              <a:rPr lang="en-US" sz="4400" kern="1200" dirty="0">
                <a:latin typeface="+mj-lt"/>
                <a:ea typeface="+mj-ea"/>
                <a:cs typeface="+mj-cs"/>
              </a:rPr>
              <a:t>Welcome! </a:t>
            </a:r>
            <a:br>
              <a:rPr lang="en-US" sz="4400" kern="1200" dirty="0">
                <a:solidFill>
                  <a:schemeClr val="tx1"/>
                </a:solidFill>
                <a:latin typeface="+mj-lt"/>
                <a:ea typeface="+mj-ea"/>
                <a:cs typeface="+mj-cs"/>
              </a:rPr>
            </a:br>
            <a:r>
              <a:rPr lang="en-US" sz="4400" kern="1200" dirty="0">
                <a:latin typeface="+mj-lt"/>
                <a:ea typeface="+mj-ea"/>
                <a:cs typeface="+mj-cs"/>
              </a:rPr>
              <a:t>Intro to Fundraising: </a:t>
            </a:r>
            <a:br>
              <a:rPr lang="en-US" sz="4400" kern="1200" dirty="0">
                <a:solidFill>
                  <a:schemeClr val="tx1"/>
                </a:solidFill>
                <a:latin typeface="+mj-lt"/>
                <a:ea typeface="+mj-ea"/>
                <a:cs typeface="+mj-cs"/>
              </a:rPr>
            </a:br>
            <a:r>
              <a:rPr lang="en-US" sz="4400" kern="1200" dirty="0">
                <a:latin typeface="+mj-lt"/>
                <a:ea typeface="+mj-ea"/>
                <a:cs typeface="+mj-cs"/>
              </a:rPr>
              <a:t>2 Truths and</a:t>
            </a:r>
            <a:r>
              <a:rPr lang="en-US" dirty="0"/>
              <a:t>... Another</a:t>
            </a:r>
            <a:r>
              <a:rPr lang="en-US" sz="4400" kern="1200" dirty="0">
                <a:latin typeface="+mj-lt"/>
                <a:ea typeface="+mj-ea"/>
                <a:cs typeface="+mj-cs"/>
              </a:rPr>
              <a:t> Truth</a:t>
            </a:r>
          </a:p>
        </p:txBody>
      </p:sp>
    </p:spTree>
    <p:extLst>
      <p:ext uri="{BB962C8B-B14F-4D97-AF65-F5344CB8AC3E}">
        <p14:creationId xmlns:p14="http://schemas.microsoft.com/office/powerpoint/2010/main" val="1783497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239" y="1244060"/>
            <a:ext cx="7886700" cy="677612"/>
          </a:xfrm>
        </p:spPr>
        <p:txBody>
          <a:bodyPr>
            <a:normAutofit/>
          </a:bodyPr>
          <a:lstStyle/>
          <a:p>
            <a:r>
              <a:rPr lang="en-US" sz="3200" dirty="0"/>
              <a:t>Your Direct Mail piece should have:</a:t>
            </a:r>
          </a:p>
        </p:txBody>
      </p:sp>
      <p:sp>
        <p:nvSpPr>
          <p:cNvPr id="3" name="Rectangle 2"/>
          <p:cNvSpPr txBox="1">
            <a:spLocks noChangeArrowheads="1"/>
          </p:cNvSpPr>
          <p:nvPr/>
        </p:nvSpPr>
        <p:spPr>
          <a:xfrm>
            <a:off x="345239" y="249672"/>
            <a:ext cx="7343759"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200" kern="1200" baseline="0">
                <a:solidFill>
                  <a:schemeClr val="tx2"/>
                </a:solidFill>
                <a:latin typeface="Arial"/>
                <a:ea typeface="+mj-ea"/>
                <a:cs typeface="Arial"/>
              </a:defRPr>
            </a:lvl1pPr>
          </a:lstStyle>
          <a:p>
            <a:r>
              <a:rPr lang="en-US" sz="3600" dirty="0">
                <a:solidFill>
                  <a:schemeClr val="tx1"/>
                </a:solidFill>
                <a:latin typeface="+mn-lt"/>
              </a:rPr>
              <a:t>A Direct Mail Refresher</a:t>
            </a:r>
          </a:p>
        </p:txBody>
      </p:sp>
      <p:sp>
        <p:nvSpPr>
          <p:cNvPr id="2" name="Rectangle 1"/>
          <p:cNvSpPr/>
          <p:nvPr/>
        </p:nvSpPr>
        <p:spPr>
          <a:xfrm>
            <a:off x="661567" y="1710328"/>
            <a:ext cx="8058113" cy="1815882"/>
          </a:xfrm>
          <a:prstGeom prst="rect">
            <a:avLst/>
          </a:prstGeom>
        </p:spPr>
        <p:txBody>
          <a:bodyPr wrap="square">
            <a:spAutoFit/>
          </a:bodyPr>
          <a:lstStyle/>
          <a:p>
            <a:pPr marL="571500" indent="-571500">
              <a:buFont typeface="Arial" panose="020B0604020202020204" pitchFamily="34" charset="0"/>
              <a:buChar char="•"/>
            </a:pPr>
            <a:r>
              <a:rPr lang="en-US" sz="2800" dirty="0"/>
              <a:t>An outer envelope</a:t>
            </a:r>
          </a:p>
          <a:p>
            <a:pPr marL="571500" indent="-571500">
              <a:buFont typeface="Arial" panose="020B0604020202020204" pitchFamily="34" charset="0"/>
              <a:buChar char="•"/>
            </a:pPr>
            <a:r>
              <a:rPr lang="en-US" sz="2800" dirty="0"/>
              <a:t>A letter</a:t>
            </a:r>
          </a:p>
          <a:p>
            <a:pPr marL="571500" indent="-571500">
              <a:buFont typeface="Arial" panose="020B0604020202020204" pitchFamily="34" charset="0"/>
              <a:buChar char="•"/>
            </a:pPr>
            <a:r>
              <a:rPr lang="en-US" sz="2800" dirty="0"/>
              <a:t>A pre-personalized reply slip</a:t>
            </a:r>
          </a:p>
          <a:p>
            <a:pPr marL="571500" indent="-571500">
              <a:buFont typeface="Arial" panose="020B0604020202020204" pitchFamily="34" charset="0"/>
              <a:buChar char="•"/>
            </a:pPr>
            <a:r>
              <a:rPr lang="en-US" sz="2800" dirty="0"/>
              <a:t>A return envelope</a:t>
            </a:r>
          </a:p>
        </p:txBody>
      </p:sp>
      <p:pic>
        <p:nvPicPr>
          <p:cNvPr id="7" name="Picture 7" descr="Graphical user interface, text">
            <a:extLst>
              <a:ext uri="{FF2B5EF4-FFF2-40B4-BE49-F238E27FC236}">
                <a16:creationId xmlns:a16="http://schemas.microsoft.com/office/drawing/2014/main" id="{54E233B7-38B0-418F-0AEA-202CBF53EC41}"/>
              </a:ext>
            </a:extLst>
          </p:cNvPr>
          <p:cNvPicPr>
            <a:picLocks noChangeAspect="1"/>
          </p:cNvPicPr>
          <p:nvPr/>
        </p:nvPicPr>
        <p:blipFill>
          <a:blip r:embed="rId2"/>
          <a:stretch>
            <a:fillRect/>
          </a:stretch>
        </p:blipFill>
        <p:spPr>
          <a:xfrm>
            <a:off x="1279301" y="3945562"/>
            <a:ext cx="6016578" cy="2701754"/>
          </a:xfrm>
          <a:prstGeom prst="rect">
            <a:avLst/>
          </a:prstGeom>
        </p:spPr>
      </p:pic>
    </p:spTree>
    <p:extLst>
      <p:ext uri="{BB962C8B-B14F-4D97-AF65-F5344CB8AC3E}">
        <p14:creationId xmlns:p14="http://schemas.microsoft.com/office/powerpoint/2010/main" val="2234519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48881" y="310551"/>
            <a:ext cx="7772400"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effectLst/>
                <a:uLnTx/>
                <a:uFillTx/>
                <a:latin typeface="Arial"/>
                <a:ea typeface="+mj-ea"/>
                <a:cs typeface="Arial"/>
              </a:rPr>
              <a:t>Individuals - Web Giving</a:t>
            </a:r>
          </a:p>
        </p:txBody>
      </p:sp>
      <p:sp>
        <p:nvSpPr>
          <p:cNvPr id="5" name="Rectangle 3"/>
          <p:cNvSpPr txBox="1">
            <a:spLocks noChangeArrowheads="1"/>
          </p:cNvSpPr>
          <p:nvPr/>
        </p:nvSpPr>
        <p:spPr>
          <a:xfrm>
            <a:off x="620104" y="1754828"/>
            <a:ext cx="7772400" cy="266389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effectLst/>
                <a:uLnTx/>
                <a:uFillTx/>
                <a:latin typeface="+mn-lt"/>
                <a:ea typeface="+mn-ea"/>
                <a:cs typeface="+mn-cs"/>
              </a:rPr>
              <a:t>Do you have a donation form online?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a:solidFill>
                  <a:schemeClr val="tx1"/>
                </a:solidFill>
              </a:rPr>
              <a:t>If your answer to that question was no, do you know that you are wrong?</a:t>
            </a:r>
          </a:p>
        </p:txBody>
      </p:sp>
    </p:spTree>
    <p:extLst>
      <p:ext uri="{BB962C8B-B14F-4D97-AF65-F5344CB8AC3E}">
        <p14:creationId xmlns:p14="http://schemas.microsoft.com/office/powerpoint/2010/main" val="392158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r>
              <a:rPr lang="en-US" sz="2800" dirty="0"/>
              <a:t>https://www.nfggive.org/home</a:t>
            </a:r>
          </a:p>
        </p:txBody>
      </p:sp>
      <p:pic>
        <p:nvPicPr>
          <p:cNvPr id="6" name="Picture 5"/>
          <p:cNvPicPr>
            <a:picLocks noChangeAspect="1"/>
          </p:cNvPicPr>
          <p:nvPr/>
        </p:nvPicPr>
        <p:blipFill rotWithShape="1">
          <a:blip r:embed="rId2"/>
          <a:srcRect l="3974" t="9502" r="4873" b="7534"/>
          <a:stretch/>
        </p:blipFill>
        <p:spPr>
          <a:xfrm>
            <a:off x="1173392" y="1080761"/>
            <a:ext cx="6797216" cy="3007478"/>
          </a:xfrm>
          <a:prstGeom prst="rect">
            <a:avLst/>
          </a:prstGeom>
        </p:spPr>
      </p:pic>
      <p:pic>
        <p:nvPicPr>
          <p:cNvPr id="4" name="Picture 3"/>
          <p:cNvPicPr>
            <a:picLocks noChangeAspect="1"/>
          </p:cNvPicPr>
          <p:nvPr/>
        </p:nvPicPr>
        <p:blipFill rotWithShape="1">
          <a:blip r:embed="rId3"/>
          <a:srcRect l="14185" t="15138" r="8926" b="3078"/>
          <a:stretch/>
        </p:blipFill>
        <p:spPr>
          <a:xfrm>
            <a:off x="2838340" y="4336372"/>
            <a:ext cx="3467320" cy="2198788"/>
          </a:xfrm>
          <a:prstGeom prst="rect">
            <a:avLst/>
          </a:prstGeom>
        </p:spPr>
      </p:pic>
    </p:spTree>
    <p:extLst>
      <p:ext uri="{BB962C8B-B14F-4D97-AF65-F5344CB8AC3E}">
        <p14:creationId xmlns:p14="http://schemas.microsoft.com/office/powerpoint/2010/main" val="45096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Arizona Tax Credit</a:t>
            </a:r>
          </a:p>
        </p:txBody>
      </p:sp>
      <p:pic>
        <p:nvPicPr>
          <p:cNvPr id="4" name="Picture 3"/>
          <p:cNvPicPr>
            <a:picLocks noChangeAspect="1"/>
          </p:cNvPicPr>
          <p:nvPr/>
        </p:nvPicPr>
        <p:blipFill>
          <a:blip r:embed="rId2"/>
          <a:stretch>
            <a:fillRect/>
          </a:stretch>
        </p:blipFill>
        <p:spPr>
          <a:xfrm>
            <a:off x="317480" y="1414595"/>
            <a:ext cx="8422484" cy="3075239"/>
          </a:xfrm>
          <a:prstGeom prst="rect">
            <a:avLst/>
          </a:prstGeom>
        </p:spPr>
      </p:pic>
      <p:sp>
        <p:nvSpPr>
          <p:cNvPr id="6" name="Rectangle 5"/>
          <p:cNvSpPr/>
          <p:nvPr/>
        </p:nvSpPr>
        <p:spPr>
          <a:xfrm>
            <a:off x="563525" y="4607575"/>
            <a:ext cx="8016949" cy="400110"/>
          </a:xfrm>
          <a:prstGeom prst="rect">
            <a:avLst/>
          </a:prstGeom>
        </p:spPr>
        <p:txBody>
          <a:bodyPr wrap="square">
            <a:spAutoFit/>
          </a:bodyPr>
          <a:lstStyle/>
          <a:p>
            <a:r>
              <a:rPr lang="en-US" sz="2000" dirty="0"/>
              <a:t>https://www.azdor.gov/About/FAQs/QualifyingCharitableOrganization.aspx</a:t>
            </a:r>
          </a:p>
        </p:txBody>
      </p:sp>
    </p:spTree>
    <p:extLst>
      <p:ext uri="{BB962C8B-B14F-4D97-AF65-F5344CB8AC3E}">
        <p14:creationId xmlns:p14="http://schemas.microsoft.com/office/powerpoint/2010/main" val="2033391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4294967295"/>
          </p:nvPr>
        </p:nvSpPr>
        <p:spPr>
          <a:xfrm>
            <a:off x="475916" y="1825625"/>
            <a:ext cx="7410784" cy="3088607"/>
          </a:xfrm>
          <a:prstGeom prst="rect">
            <a:avLst/>
          </a:prstGeom>
        </p:spPr>
        <p:txBody>
          <a:bodyPr vert="horz" lIns="91440" tIns="45720" rIns="91440" bIns="45720" rtlCol="0" anchor="t">
            <a:normAutofit/>
          </a:bodyPr>
          <a:lstStyle/>
          <a:p>
            <a:r>
              <a:rPr lang="en-US" dirty="0">
                <a:solidFill>
                  <a:schemeClr val="accent2">
                    <a:lumMod val="75000"/>
                  </a:schemeClr>
                </a:solidFill>
                <a:ea typeface="+mn-lt"/>
                <a:cs typeface="+mn-lt"/>
                <a:hlinkClick r:id="rId2"/>
              </a:rPr>
              <a:t>https://azdor.gov/file/9016/download?token=U3san-6s</a:t>
            </a:r>
            <a:endParaRPr lang="en-US" dirty="0">
              <a:solidFill>
                <a:schemeClr val="accent2">
                  <a:lumMod val="75000"/>
                </a:schemeClr>
              </a:solidFill>
            </a:endParaRPr>
          </a:p>
          <a:p>
            <a:endParaRPr lang="en-US" dirty="0">
              <a:solidFill>
                <a:schemeClr val="accent2">
                  <a:lumMod val="75000"/>
                </a:schemeClr>
              </a:solidFill>
              <a:cs typeface="Calibri" panose="020F0502020204030204"/>
            </a:endParaRPr>
          </a:p>
          <a:p>
            <a:r>
              <a:rPr lang="en-US" dirty="0">
                <a:ea typeface="+mn-lt"/>
                <a:cs typeface="+mn-lt"/>
              </a:rPr>
              <a:t>https://azdor.gov/file/9017/download?token=1qTbA62S</a:t>
            </a:r>
            <a:endParaRPr lang="en-US" dirty="0">
              <a:solidFill>
                <a:schemeClr val="accent2">
                  <a:lumMod val="75000"/>
                </a:schemeClr>
              </a:solidFill>
            </a:endParaRPr>
          </a:p>
          <a:p>
            <a:endParaRPr lang="en-US" dirty="0">
              <a:solidFill>
                <a:schemeClr val="accent2">
                  <a:lumMod val="75000"/>
                </a:schemeClr>
              </a:solidFill>
            </a:endParaRPr>
          </a:p>
          <a:p>
            <a:endParaRPr lang="en-US" dirty="0"/>
          </a:p>
          <a:p>
            <a:endParaRPr lang="en-US" dirty="0"/>
          </a:p>
        </p:txBody>
      </p:sp>
      <p:sp>
        <p:nvSpPr>
          <p:cNvPr id="6" name="Title 2"/>
          <p:cNvSpPr txBox="1">
            <a:spLocks/>
          </p:cNvSpPr>
          <p:nvPr/>
        </p:nvSpPr>
        <p:spPr>
          <a:xfrm>
            <a:off x="329593" y="348977"/>
            <a:ext cx="7343759"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200" kern="1200" baseline="0">
                <a:solidFill>
                  <a:schemeClr val="tx2"/>
                </a:solidFill>
                <a:latin typeface="Arial"/>
                <a:ea typeface="+mj-ea"/>
                <a:cs typeface="Arial"/>
              </a:defRPr>
            </a:lvl1pPr>
          </a:lstStyle>
          <a:p>
            <a:r>
              <a:rPr lang="en-US" sz="3200" dirty="0">
                <a:solidFill>
                  <a:schemeClr val="tx1"/>
                </a:solidFill>
              </a:rPr>
              <a:t>Arizona Tax Credit</a:t>
            </a:r>
          </a:p>
        </p:txBody>
      </p:sp>
    </p:spTree>
    <p:extLst>
      <p:ext uri="{BB962C8B-B14F-4D97-AF65-F5344CB8AC3E}">
        <p14:creationId xmlns:p14="http://schemas.microsoft.com/office/powerpoint/2010/main" val="593360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116" y="306304"/>
            <a:ext cx="8344234" cy="1629443"/>
          </a:xfrm>
        </p:spPr>
        <p:txBody>
          <a:bodyPr/>
          <a:lstStyle/>
          <a:p>
            <a:r>
              <a:rPr lang="en-US" sz="3600" dirty="0"/>
              <a:t>To be a QCO, from: </a:t>
            </a:r>
            <a:br>
              <a:rPr lang="en-US" sz="3600" dirty="0"/>
            </a:br>
            <a:r>
              <a:rPr lang="en-US" sz="3600" dirty="0"/>
              <a:t>https://azdor.gov/tax-credits/certification-qcos-and-qfcos</a:t>
            </a:r>
          </a:p>
        </p:txBody>
      </p:sp>
      <p:sp>
        <p:nvSpPr>
          <p:cNvPr id="2" name="Content Placeholder 1"/>
          <p:cNvSpPr>
            <a:spLocks noGrp="1"/>
          </p:cNvSpPr>
          <p:nvPr>
            <p:ph idx="4294967295"/>
          </p:nvPr>
        </p:nvSpPr>
        <p:spPr>
          <a:xfrm>
            <a:off x="630988" y="2015957"/>
            <a:ext cx="7255711" cy="4769853"/>
          </a:xfrm>
          <a:prstGeom prst="rect">
            <a:avLst/>
          </a:prstGeom>
        </p:spPr>
        <p:txBody>
          <a:bodyPr vert="horz" lIns="91440" tIns="45720" rIns="91440" bIns="45720" rtlCol="0" anchor="t">
            <a:normAutofit fontScale="40000" lnSpcReduction="20000"/>
          </a:bodyPr>
          <a:lstStyle/>
          <a:p>
            <a:r>
              <a:rPr lang="en-US" sz="4500" dirty="0">
                <a:solidFill>
                  <a:srgbClr val="666666"/>
                </a:solidFill>
                <a:ea typeface="+mn-lt"/>
                <a:cs typeface="+mn-lt"/>
              </a:rPr>
              <a:t>Is exempt from federal income taxes under Section 501(c)(3), or is a designated community action agency that receives community services block grant program monies pursuant to 42 United States Code Section 9901.</a:t>
            </a:r>
          </a:p>
          <a:p>
            <a:r>
              <a:rPr lang="en-US" sz="4500" dirty="0">
                <a:solidFill>
                  <a:srgbClr val="666666"/>
                </a:solidFill>
                <a:ea typeface="+mn-lt"/>
                <a:cs typeface="+mn-lt"/>
              </a:rPr>
              <a:t>Provides services that meet immediate basic needs, like cash assistance; medical care; childcare; food;  clothing; shelter; job placement; job training services; any other reasonably necessary support to meet immediate basic needs</a:t>
            </a:r>
          </a:p>
          <a:p>
            <a:r>
              <a:rPr lang="en-US" sz="4500" dirty="0">
                <a:solidFill>
                  <a:srgbClr val="666666"/>
                </a:solidFill>
                <a:ea typeface="+mn-lt"/>
                <a:cs typeface="+mn-lt"/>
              </a:rPr>
              <a:t>Serves Arizona residents who receive temporary assistance for needy families (TANF) benefits, are low income residents whose household income is less than 150 percent of the federal poverty level, or are chronically ill or physically disabled individuals.</a:t>
            </a:r>
          </a:p>
          <a:p>
            <a:r>
              <a:rPr lang="en-US" sz="4500" dirty="0">
                <a:solidFill>
                  <a:srgbClr val="666666"/>
                </a:solidFill>
                <a:ea typeface="+mn-lt"/>
                <a:cs typeface="+mn-lt"/>
              </a:rPr>
              <a:t>Spends at least 50% of its budget on qualified services to qualified Arizona residents.</a:t>
            </a:r>
          </a:p>
          <a:p>
            <a:r>
              <a:rPr lang="en-US" sz="4500" dirty="0">
                <a:solidFill>
                  <a:srgbClr val="666666"/>
                </a:solidFill>
                <a:ea typeface="+mn-lt"/>
                <a:cs typeface="+mn-lt"/>
              </a:rPr>
              <a:t>Affirms that it will continue spending at least 50% of its budget on qualified services to qualified Arizona residents.</a:t>
            </a:r>
            <a:endParaRPr lang="en-US" sz="4500" dirty="0"/>
          </a:p>
          <a:p>
            <a:pPr marL="0" indent="0">
              <a:buNone/>
            </a:pPr>
            <a:endParaRPr lang="en-US" dirty="0"/>
          </a:p>
          <a:p>
            <a:pPr marL="0" indent="0" algn="ctr">
              <a:buNone/>
            </a:pPr>
            <a:r>
              <a:rPr lang="en-US" sz="5000" b="1" dirty="0">
                <a:solidFill>
                  <a:schemeClr val="accent2"/>
                </a:solidFill>
              </a:rPr>
              <a:t>If you aren’t a QCO, apply to be one today!!!</a:t>
            </a:r>
          </a:p>
          <a:p>
            <a:pPr marL="0" indent="0" algn="ctr">
              <a:buNone/>
            </a:pPr>
            <a:r>
              <a:rPr lang="en-US" sz="5000" b="1" dirty="0">
                <a:solidFill>
                  <a:schemeClr val="accent2"/>
                </a:solidFill>
              </a:rPr>
              <a:t>If you are, be sure to renew every year!</a:t>
            </a:r>
          </a:p>
          <a:p>
            <a:pPr marL="0" indent="0">
              <a:buNone/>
            </a:pPr>
            <a:endParaRPr lang="en-US" dirty="0"/>
          </a:p>
          <a:p>
            <a:endParaRPr lang="en-US" dirty="0"/>
          </a:p>
        </p:txBody>
      </p:sp>
    </p:spTree>
    <p:extLst>
      <p:ext uri="{BB962C8B-B14F-4D97-AF65-F5344CB8AC3E}">
        <p14:creationId xmlns:p14="http://schemas.microsoft.com/office/powerpoint/2010/main" val="2463558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891502" cy="1325563"/>
          </a:xfrm>
        </p:spPr>
        <p:txBody>
          <a:bodyPr/>
          <a:lstStyle/>
          <a:p>
            <a:r>
              <a:rPr lang="en-US" dirty="0"/>
              <a:t>Sometimes the best writing is not going to work</a:t>
            </a:r>
          </a:p>
        </p:txBody>
      </p:sp>
      <p:pic>
        <p:nvPicPr>
          <p:cNvPr id="3" name="-gELZnORV4U"/>
          <p:cNvPicPr>
            <a:picLocks noRot="1" noChangeAspect="1"/>
          </p:cNvPicPr>
          <p:nvPr>
            <a:videoFile r:link="rId1"/>
          </p:nvPr>
        </p:nvPicPr>
        <p:blipFill>
          <a:blip r:embed="rId3"/>
          <a:stretch>
            <a:fillRect/>
          </a:stretch>
        </p:blipFill>
        <p:spPr>
          <a:xfrm>
            <a:off x="1295151" y="1837395"/>
            <a:ext cx="7112111" cy="4001102"/>
          </a:xfrm>
          <a:prstGeom prst="rect">
            <a:avLst/>
          </a:prstGeom>
        </p:spPr>
      </p:pic>
    </p:spTree>
    <p:extLst>
      <p:ext uri="{BB962C8B-B14F-4D97-AF65-F5344CB8AC3E}">
        <p14:creationId xmlns:p14="http://schemas.microsoft.com/office/powerpoint/2010/main" val="3853731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5787916" cy="801523"/>
          </a:xfrm>
        </p:spPr>
        <p:txBody>
          <a:bodyPr/>
          <a:lstStyle/>
          <a:p>
            <a:r>
              <a:rPr lang="en-US" dirty="0"/>
              <a:t>Truth Number Three</a:t>
            </a:r>
          </a:p>
        </p:txBody>
      </p:sp>
      <p:sp>
        <p:nvSpPr>
          <p:cNvPr id="6" name="Rectangle 5"/>
          <p:cNvSpPr/>
          <p:nvPr/>
        </p:nvSpPr>
        <p:spPr>
          <a:xfrm>
            <a:off x="628650" y="2137109"/>
            <a:ext cx="7688317" cy="1754326"/>
          </a:xfrm>
          <a:prstGeom prst="rect">
            <a:avLst/>
          </a:prstGeom>
          <a:noFill/>
        </p:spPr>
        <p:txBody>
          <a:bodyPr wrap="square" lIns="91440" tIns="45720" rIns="91440" bIns="45720" anchor="t">
            <a:spAutoFit/>
          </a:bodyPr>
          <a:lstStyle/>
          <a:p>
            <a:pPr algn="ctr"/>
            <a:r>
              <a:rPr lang="en-US" sz="5400" b="1" dirty="0">
                <a:ln w="13462">
                  <a:solidFill>
                    <a:schemeClr val="accent2">
                      <a:lumMod val="60000"/>
                      <a:lumOff val="40000"/>
                    </a:schemeClr>
                  </a:solidFill>
                  <a:prstDash val="solid"/>
                </a:ln>
                <a:solidFill>
                  <a:schemeClr val="accent2"/>
                </a:solidFill>
                <a:effectLst>
                  <a:glow rad="101600">
                    <a:schemeClr val="accent2">
                      <a:satMod val="175000"/>
                      <a:alpha val="40000"/>
                    </a:schemeClr>
                  </a:glow>
                  <a:outerShdw dist="38100" dir="2700000" algn="bl" rotWithShape="0">
                    <a:schemeClr val="accent5"/>
                  </a:outerShdw>
                </a:effectLst>
              </a:rPr>
              <a:t>To fundraise well, you can’t do it alone</a:t>
            </a:r>
          </a:p>
        </p:txBody>
      </p:sp>
    </p:spTree>
    <p:extLst>
      <p:ext uri="{BB962C8B-B14F-4D97-AF65-F5344CB8AC3E}">
        <p14:creationId xmlns:p14="http://schemas.microsoft.com/office/powerpoint/2010/main" val="4155101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01191" y="1630589"/>
            <a:ext cx="7772400" cy="2903312"/>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effectLst/>
                <a:uLnTx/>
                <a:uFillTx/>
                <a:latin typeface="+mn-lt"/>
                <a:ea typeface="+mn-ea"/>
                <a:cs typeface="+mn-cs"/>
              </a:rPr>
              <a:t>Fundraising is not about money; it is about giving people the chance to change the world.</a:t>
            </a:r>
            <a:br>
              <a:rPr kumimoji="0" lang="en-US" sz="4000" b="0" i="0" u="none" strike="noStrike" kern="1200" cap="none" spc="0" normalizeH="0" baseline="0" noProof="0" dirty="0">
                <a:ln>
                  <a:noFill/>
                </a:ln>
                <a:effectLst/>
                <a:uLnTx/>
                <a:uFillTx/>
                <a:latin typeface="+mn-lt"/>
                <a:ea typeface="+mn-ea"/>
                <a:cs typeface="+mn-cs"/>
              </a:rPr>
            </a:br>
            <a:r>
              <a:rPr kumimoji="0" lang="en-US" sz="4000" b="0" i="0" u="none" strike="noStrike" kern="1200" cap="none" spc="0" normalizeH="0" baseline="0" noProof="0" dirty="0">
                <a:ln>
                  <a:noFill/>
                </a:ln>
                <a:effectLst/>
                <a:uLnTx/>
                <a:uFillTx/>
                <a:latin typeface="+mn-lt"/>
                <a:ea typeface="+mn-ea"/>
                <a:cs typeface="+mn-cs"/>
              </a:rPr>
              <a:t>AJ Leon @</a:t>
            </a:r>
            <a:r>
              <a:rPr kumimoji="0" lang="en-US" sz="4000" b="0" i="0" u="none" strike="noStrike" kern="1200" cap="none" spc="0" normalizeH="0" baseline="0" noProof="0" dirty="0" err="1">
                <a:ln>
                  <a:noFill/>
                </a:ln>
                <a:effectLst/>
                <a:uLnTx/>
                <a:uFillTx/>
                <a:latin typeface="+mn-lt"/>
                <a:ea typeface="+mn-ea"/>
                <a:cs typeface="+mn-cs"/>
              </a:rPr>
              <a:t>ajleon</a:t>
            </a:r>
            <a:endParaRPr kumimoji="0" lang="en-US" sz="4000" b="0" i="0" u="none" strike="noStrike" kern="1200" cap="none" spc="0" normalizeH="0" baseline="0" noProof="0" dirty="0">
              <a:ln>
                <a:noFill/>
              </a:ln>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4000" b="0" i="0" u="none" strike="noStrike" kern="1200" cap="none" spc="0" normalizeH="0" baseline="0" noProof="0" dirty="0">
              <a:ln>
                <a:noFill/>
              </a:ln>
              <a:effectLst/>
              <a:uLnTx/>
              <a:uFillTx/>
              <a:latin typeface="+mn-lt"/>
              <a:ea typeface="+mn-ea"/>
              <a:cs typeface="+mn-cs"/>
            </a:endParaRPr>
          </a:p>
        </p:txBody>
      </p:sp>
      <p:sp>
        <p:nvSpPr>
          <p:cNvPr id="6" name="Title 1"/>
          <p:cNvSpPr txBox="1">
            <a:spLocks/>
          </p:cNvSpPr>
          <p:nvPr/>
        </p:nvSpPr>
        <p:spPr>
          <a:xfrm>
            <a:off x="600321" y="444498"/>
            <a:ext cx="7772400"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effectLst/>
                <a:uLnTx/>
                <a:uFillTx/>
                <a:latin typeface="Arial"/>
                <a:ea typeface="+mj-ea"/>
                <a:cs typeface="Arial"/>
              </a:rPr>
              <a:t>And Finally…</a:t>
            </a:r>
          </a:p>
        </p:txBody>
      </p:sp>
    </p:spTree>
    <p:extLst>
      <p:ext uri="{BB962C8B-B14F-4D97-AF65-F5344CB8AC3E}">
        <p14:creationId xmlns:p14="http://schemas.microsoft.com/office/powerpoint/2010/main" val="97031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5787916" cy="801523"/>
          </a:xfrm>
        </p:spPr>
        <p:txBody>
          <a:bodyPr/>
          <a:lstStyle/>
          <a:p>
            <a:r>
              <a:rPr lang="en-US" dirty="0"/>
              <a:t>Truth Number One</a:t>
            </a:r>
          </a:p>
        </p:txBody>
      </p:sp>
      <p:sp>
        <p:nvSpPr>
          <p:cNvPr id="6" name="Rectangle 5"/>
          <p:cNvSpPr/>
          <p:nvPr/>
        </p:nvSpPr>
        <p:spPr>
          <a:xfrm>
            <a:off x="748631" y="1753482"/>
            <a:ext cx="7368674" cy="1754326"/>
          </a:xfrm>
          <a:prstGeom prst="rect">
            <a:avLst/>
          </a:prstGeom>
          <a:noFill/>
        </p:spPr>
        <p:txBody>
          <a:bodyPr wrap="square" lIns="91440" tIns="45720" rIns="91440" bIns="45720">
            <a:spAutoFit/>
          </a:bodyPr>
          <a:lstStyle/>
          <a:p>
            <a:pPr algn="ctr"/>
            <a:r>
              <a:rPr lang="en-US" sz="5400" b="1" dirty="0">
                <a:ln w="13462">
                  <a:solidFill>
                    <a:schemeClr val="accent2">
                      <a:lumMod val="60000"/>
                      <a:lumOff val="40000"/>
                    </a:schemeClr>
                  </a:solidFill>
                  <a:prstDash val="solid"/>
                </a:ln>
                <a:solidFill>
                  <a:schemeClr val="accent2"/>
                </a:solidFill>
                <a:effectLst>
                  <a:glow rad="101600">
                    <a:schemeClr val="accent2">
                      <a:satMod val="175000"/>
                      <a:alpha val="40000"/>
                    </a:schemeClr>
                  </a:glow>
                  <a:outerShdw dist="38100" dir="2700000" algn="bl" rotWithShape="0">
                    <a:schemeClr val="accent5"/>
                  </a:outerShdw>
                </a:effectLst>
              </a:rPr>
              <a:t>To fundraise well, you have to manage data</a:t>
            </a:r>
          </a:p>
        </p:txBody>
      </p:sp>
      <p:sp>
        <p:nvSpPr>
          <p:cNvPr id="7" name="TextBox 6"/>
          <p:cNvSpPr txBox="1"/>
          <p:nvPr/>
        </p:nvSpPr>
        <p:spPr>
          <a:xfrm>
            <a:off x="1352885" y="3791284"/>
            <a:ext cx="6561220" cy="1569660"/>
          </a:xfrm>
          <a:prstGeom prst="rect">
            <a:avLst/>
          </a:prstGeom>
          <a:noFill/>
        </p:spPr>
        <p:txBody>
          <a:bodyPr wrap="square" rtlCol="0">
            <a:spAutoFit/>
          </a:bodyPr>
          <a:lstStyle/>
          <a:p>
            <a:r>
              <a:rPr lang="en-US" sz="2400" dirty="0">
                <a:solidFill>
                  <a:schemeClr val="tx1">
                    <a:lumMod val="85000"/>
                    <a:lumOff val="15000"/>
                  </a:schemeClr>
                </a:solidFill>
              </a:rPr>
              <a:t>Donor Data (Individuals, Corporate, Foundation)</a:t>
            </a:r>
          </a:p>
          <a:p>
            <a:r>
              <a:rPr lang="en-US" sz="2400" dirty="0">
                <a:solidFill>
                  <a:schemeClr val="tx1">
                    <a:lumMod val="85000"/>
                    <a:lumOff val="15000"/>
                  </a:schemeClr>
                </a:solidFill>
              </a:rPr>
              <a:t>Volunteers</a:t>
            </a:r>
          </a:p>
          <a:p>
            <a:r>
              <a:rPr lang="en-US" sz="2400" dirty="0">
                <a:solidFill>
                  <a:schemeClr val="tx1">
                    <a:lumMod val="85000"/>
                    <a:lumOff val="15000"/>
                  </a:schemeClr>
                </a:solidFill>
              </a:rPr>
              <a:t>Development Plan (including budget)</a:t>
            </a:r>
          </a:p>
          <a:p>
            <a:r>
              <a:rPr lang="en-US" sz="2400" dirty="0">
                <a:solidFill>
                  <a:schemeClr val="tx1">
                    <a:lumMod val="85000"/>
                    <a:lumOff val="15000"/>
                  </a:schemeClr>
                </a:solidFill>
              </a:rPr>
              <a:t>STUFF</a:t>
            </a:r>
          </a:p>
        </p:txBody>
      </p:sp>
    </p:spTree>
    <p:extLst>
      <p:ext uri="{BB962C8B-B14F-4D97-AF65-F5344CB8AC3E}">
        <p14:creationId xmlns:p14="http://schemas.microsoft.com/office/powerpoint/2010/main" val="1750549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513121"/>
            <a:ext cx="7886700" cy="1325563"/>
          </a:xfrm>
        </p:spPr>
        <p:txBody>
          <a:bodyPr>
            <a:normAutofit/>
          </a:bodyPr>
          <a:lstStyle/>
          <a:p>
            <a:r>
              <a:rPr lang="en-US" sz="3600" dirty="0"/>
              <a:t>Discuss: Data</a:t>
            </a:r>
          </a:p>
        </p:txBody>
      </p:sp>
      <p:sp>
        <p:nvSpPr>
          <p:cNvPr id="2" name="Content Placeholder 1"/>
          <p:cNvSpPr>
            <a:spLocks noGrp="1"/>
          </p:cNvSpPr>
          <p:nvPr>
            <p:ph idx="4294967295"/>
          </p:nvPr>
        </p:nvSpPr>
        <p:spPr>
          <a:xfrm>
            <a:off x="628650" y="1788626"/>
            <a:ext cx="7886700" cy="3121649"/>
          </a:xfrm>
          <a:prstGeom prst="rect">
            <a:avLst/>
          </a:prstGeom>
        </p:spPr>
        <p:txBody>
          <a:bodyPr>
            <a:normAutofit/>
          </a:bodyPr>
          <a:lstStyle/>
          <a:p>
            <a:r>
              <a:rPr lang="en-US" sz="3200" dirty="0"/>
              <a:t>Do you use a donor database?</a:t>
            </a:r>
          </a:p>
          <a:p>
            <a:pPr lvl="1"/>
            <a:r>
              <a:rPr lang="en-US" sz="2900" dirty="0"/>
              <a:t>If so, what donor database do you use?</a:t>
            </a:r>
          </a:p>
          <a:p>
            <a:pPr lvl="1"/>
            <a:r>
              <a:rPr lang="en-US" sz="2900" dirty="0"/>
              <a:t>If not, why not?</a:t>
            </a:r>
          </a:p>
          <a:p>
            <a:r>
              <a:rPr lang="en-US" sz="3200" dirty="0"/>
              <a:t>If you do use one, when did you start?</a:t>
            </a:r>
          </a:p>
          <a:p>
            <a:pPr lvl="1"/>
            <a:r>
              <a:rPr lang="en-US" sz="2900" dirty="0"/>
              <a:t>What (if any) difference has it made?</a:t>
            </a:r>
          </a:p>
        </p:txBody>
      </p:sp>
    </p:spTree>
    <p:extLst>
      <p:ext uri="{BB962C8B-B14F-4D97-AF65-F5344CB8AC3E}">
        <p14:creationId xmlns:p14="http://schemas.microsoft.com/office/powerpoint/2010/main" val="481946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2332957"/>
            <a:ext cx="7886700" cy="1325563"/>
          </a:xfrm>
        </p:spPr>
        <p:txBody>
          <a:bodyPr/>
          <a:lstStyle/>
          <a:p>
            <a:pPr algn="ctr"/>
            <a:r>
              <a:rPr lang="en-US" dirty="0"/>
              <a:t>Who is responsible for fundraising at your charity?</a:t>
            </a:r>
          </a:p>
        </p:txBody>
      </p:sp>
    </p:spTree>
    <p:extLst>
      <p:ext uri="{BB962C8B-B14F-4D97-AF65-F5344CB8AC3E}">
        <p14:creationId xmlns:p14="http://schemas.microsoft.com/office/powerpoint/2010/main" val="2549229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 you have a plan?</a:t>
            </a:r>
          </a:p>
        </p:txBody>
      </p:sp>
      <p:sp>
        <p:nvSpPr>
          <p:cNvPr id="2" name="Content Placeholder 1"/>
          <p:cNvSpPr>
            <a:spLocks noGrp="1"/>
          </p:cNvSpPr>
          <p:nvPr>
            <p:ph idx="4294967295"/>
          </p:nvPr>
        </p:nvSpPr>
        <p:spPr>
          <a:xfrm>
            <a:off x="679114" y="1355057"/>
            <a:ext cx="6764423" cy="4351338"/>
          </a:xfrm>
          <a:prstGeom prst="rect">
            <a:avLst/>
          </a:prstGeom>
        </p:spPr>
        <p:txBody>
          <a:bodyPr>
            <a:normAutofit/>
          </a:bodyPr>
          <a:lstStyle/>
          <a:p>
            <a:r>
              <a:rPr lang="en-US" dirty="0"/>
              <a:t>Individuals</a:t>
            </a:r>
          </a:p>
          <a:p>
            <a:pPr lvl="1"/>
            <a:r>
              <a:rPr lang="en-US" sz="2800" dirty="0"/>
              <a:t>Events</a:t>
            </a:r>
          </a:p>
          <a:p>
            <a:pPr lvl="1"/>
            <a:r>
              <a:rPr lang="en-US" sz="2800" dirty="0"/>
              <a:t>Mail</a:t>
            </a:r>
          </a:p>
          <a:p>
            <a:pPr lvl="1"/>
            <a:r>
              <a:rPr lang="en-US" sz="2800" dirty="0"/>
              <a:t>Web/email</a:t>
            </a:r>
          </a:p>
          <a:p>
            <a:pPr lvl="1"/>
            <a:r>
              <a:rPr lang="en-US" sz="2800" dirty="0"/>
              <a:t>Stewardship</a:t>
            </a:r>
          </a:p>
          <a:p>
            <a:r>
              <a:rPr lang="en-US" dirty="0"/>
              <a:t>Foundations</a:t>
            </a:r>
          </a:p>
          <a:p>
            <a:pPr lvl="1"/>
            <a:r>
              <a:rPr lang="en-US" sz="2800" dirty="0"/>
              <a:t>Grants</a:t>
            </a:r>
          </a:p>
          <a:p>
            <a:pPr lvl="1"/>
            <a:r>
              <a:rPr lang="en-US" sz="2800" dirty="0"/>
              <a:t>Reports/Stewardship</a:t>
            </a:r>
          </a:p>
          <a:p>
            <a:r>
              <a:rPr lang="en-US" dirty="0"/>
              <a:t>Corporations/Businesses</a:t>
            </a:r>
          </a:p>
        </p:txBody>
      </p:sp>
    </p:spTree>
    <p:extLst>
      <p:ext uri="{BB962C8B-B14F-4D97-AF65-F5344CB8AC3E}">
        <p14:creationId xmlns:p14="http://schemas.microsoft.com/office/powerpoint/2010/main" val="1856943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couple examples</a:t>
            </a:r>
          </a:p>
        </p:txBody>
      </p:sp>
      <p:pic>
        <p:nvPicPr>
          <p:cNvPr id="3" name="Picture 2"/>
          <p:cNvPicPr>
            <a:picLocks noChangeAspect="1"/>
          </p:cNvPicPr>
          <p:nvPr/>
        </p:nvPicPr>
        <p:blipFill rotWithShape="1">
          <a:blip r:embed="rId2"/>
          <a:srcRect t="23453" b="8136"/>
          <a:stretch/>
        </p:blipFill>
        <p:spPr>
          <a:xfrm>
            <a:off x="248963" y="1502977"/>
            <a:ext cx="8371490" cy="3305505"/>
          </a:xfrm>
          <a:prstGeom prst="rect">
            <a:avLst/>
          </a:prstGeom>
        </p:spPr>
      </p:pic>
    </p:spTree>
    <p:extLst>
      <p:ext uri="{BB962C8B-B14F-4D97-AF65-F5344CB8AC3E}">
        <p14:creationId xmlns:p14="http://schemas.microsoft.com/office/powerpoint/2010/main" val="1936558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8650" y="443953"/>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 couple examples</a:t>
            </a:r>
          </a:p>
        </p:txBody>
      </p:sp>
      <p:pic>
        <p:nvPicPr>
          <p:cNvPr id="5" name="Picture 4"/>
          <p:cNvPicPr>
            <a:picLocks noChangeAspect="1"/>
          </p:cNvPicPr>
          <p:nvPr/>
        </p:nvPicPr>
        <p:blipFill>
          <a:blip r:embed="rId2"/>
          <a:stretch>
            <a:fillRect/>
          </a:stretch>
        </p:blipFill>
        <p:spPr>
          <a:xfrm>
            <a:off x="446690" y="1447904"/>
            <a:ext cx="7046654" cy="3950459"/>
          </a:xfrm>
          <a:prstGeom prst="rect">
            <a:avLst/>
          </a:prstGeom>
        </p:spPr>
      </p:pic>
    </p:spTree>
    <p:extLst>
      <p:ext uri="{BB962C8B-B14F-4D97-AF65-F5344CB8AC3E}">
        <p14:creationId xmlns:p14="http://schemas.microsoft.com/office/powerpoint/2010/main" val="366044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5787916" cy="801523"/>
          </a:xfrm>
        </p:spPr>
        <p:txBody>
          <a:bodyPr/>
          <a:lstStyle/>
          <a:p>
            <a:r>
              <a:rPr lang="en-US" dirty="0"/>
              <a:t>Truth Number Two</a:t>
            </a:r>
          </a:p>
        </p:txBody>
      </p:sp>
      <p:sp>
        <p:nvSpPr>
          <p:cNvPr id="6" name="Rectangle 5"/>
          <p:cNvSpPr/>
          <p:nvPr/>
        </p:nvSpPr>
        <p:spPr>
          <a:xfrm>
            <a:off x="628650" y="2021495"/>
            <a:ext cx="7688317" cy="1754326"/>
          </a:xfrm>
          <a:prstGeom prst="rect">
            <a:avLst/>
          </a:prstGeom>
          <a:noFill/>
        </p:spPr>
        <p:txBody>
          <a:bodyPr wrap="square" lIns="91440" tIns="45720" rIns="91440" bIns="45720">
            <a:spAutoFit/>
          </a:bodyPr>
          <a:lstStyle/>
          <a:p>
            <a:pPr algn="ctr"/>
            <a:r>
              <a:rPr lang="en-US" sz="5400" b="1" dirty="0">
                <a:ln w="13462">
                  <a:solidFill>
                    <a:schemeClr val="accent2">
                      <a:lumMod val="60000"/>
                      <a:lumOff val="40000"/>
                    </a:schemeClr>
                  </a:solidFill>
                  <a:prstDash val="solid"/>
                </a:ln>
                <a:solidFill>
                  <a:schemeClr val="accent2"/>
                </a:solidFill>
                <a:effectLst>
                  <a:glow rad="101600">
                    <a:schemeClr val="accent2">
                      <a:satMod val="175000"/>
                      <a:alpha val="40000"/>
                    </a:schemeClr>
                  </a:glow>
                  <a:outerShdw dist="38100" dir="2700000" algn="bl" rotWithShape="0">
                    <a:schemeClr val="accent5"/>
                  </a:outerShdw>
                </a:effectLst>
              </a:rPr>
              <a:t>To fundraise well, you have to write, write, write</a:t>
            </a:r>
          </a:p>
        </p:txBody>
      </p:sp>
    </p:spTree>
    <p:extLst>
      <p:ext uri="{BB962C8B-B14F-4D97-AF65-F5344CB8AC3E}">
        <p14:creationId xmlns:p14="http://schemas.microsoft.com/office/powerpoint/2010/main" val="532045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aspull.geeksaresexytech.netdna-cdn.com/wp-content/uploads/2011/07/email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246" y="372296"/>
            <a:ext cx="5314640" cy="59949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07418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240610E1E15D4CABB6A67FB4459475" ma:contentTypeVersion="11" ma:contentTypeDescription="Create a new document." ma:contentTypeScope="" ma:versionID="2f08e0eb72020b3c962a8e2275e37643">
  <xsd:schema xmlns:xsd="http://www.w3.org/2001/XMLSchema" xmlns:xs="http://www.w3.org/2001/XMLSchema" xmlns:p="http://schemas.microsoft.com/office/2006/metadata/properties" xmlns:ns2="57dddb6e-f2fe-4928-961c-eade5d2dff93" xmlns:ns3="752165ae-9aee-4d53-a4fd-229ff53a558e" targetNamespace="http://schemas.microsoft.com/office/2006/metadata/properties" ma:root="true" ma:fieldsID="fe1cb5612baef1850b9003759a89c39d" ns2:_="" ns3:_="">
    <xsd:import namespace="57dddb6e-f2fe-4928-961c-eade5d2dff93"/>
    <xsd:import namespace="752165ae-9aee-4d53-a4fd-229ff53a558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dddb6e-f2fe-4928-961c-eade5d2dff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7e84cf5-3a44-49f2-8464-13c455b45cf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2165ae-9aee-4d53-a4fd-229ff53a558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8b5547d-b2d9-4197-9acd-64ea59341bfd}" ma:internalName="TaxCatchAll" ma:showField="CatchAllData" ma:web="752165ae-9aee-4d53-a4fd-229ff53a55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52165ae-9aee-4d53-a4fd-229ff53a558e" xsi:nil="true"/>
    <lcf76f155ced4ddcb4097134ff3c332f xmlns="57dddb6e-f2fe-4928-961c-eade5d2dff9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F593F2-4764-4263-84E4-61F6616B02C6}"/>
</file>

<file path=customXml/itemProps2.xml><?xml version="1.0" encoding="utf-8"?>
<ds:datastoreItem xmlns:ds="http://schemas.openxmlformats.org/officeDocument/2006/customXml" ds:itemID="{C3D847B7-F9E6-4E13-AAA4-3B84BD0AD8EC}">
  <ds:schemaRefs>
    <ds:schemaRef ds:uri="http://schemas.microsoft.com/office/2006/documentManagement/types"/>
    <ds:schemaRef ds:uri="http://purl.org/dc/elements/1.1/"/>
    <ds:schemaRef ds:uri="http://schemas.microsoft.com/office/infopath/2007/PartnerControls"/>
    <ds:schemaRef ds:uri="http://purl.org/dc/terms/"/>
    <ds:schemaRef ds:uri="http://schemas.microsoft.com/office/2006/metadata/properties"/>
    <ds:schemaRef ds:uri="fa233800-16b0-48b1-9aca-a943d45c7acb"/>
    <ds:schemaRef ds:uri="http://www.w3.org/XML/1998/namespace"/>
    <ds:schemaRef ds:uri="http://schemas.openxmlformats.org/package/2006/metadata/core-properties"/>
    <ds:schemaRef ds:uri="752165ae-9aee-4d53-a4fd-229ff53a558e"/>
    <ds:schemaRef ds:uri="http://purl.org/dc/dcmitype/"/>
  </ds:schemaRefs>
</ds:datastoreItem>
</file>

<file path=customXml/itemProps3.xml><?xml version="1.0" encoding="utf-8"?>
<ds:datastoreItem xmlns:ds="http://schemas.openxmlformats.org/officeDocument/2006/customXml" ds:itemID="{F892928F-7517-4185-B32B-5CCDF291AB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11353</TotalTime>
  <Words>454</Words>
  <Application>Microsoft Office PowerPoint</Application>
  <PresentationFormat>On-screen Show (4:3)</PresentationFormat>
  <Paragraphs>62</Paragraphs>
  <Slides>18</Slides>
  <Notes>0</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Custom Design</vt:lpstr>
      <vt:lpstr>Welcome!  Intro to Fundraising:  2 Truths and... Another Truth</vt:lpstr>
      <vt:lpstr>Truth Number One</vt:lpstr>
      <vt:lpstr>Discuss: Data</vt:lpstr>
      <vt:lpstr>Who is responsible for fundraising at your charity?</vt:lpstr>
      <vt:lpstr>Do you have a plan?</vt:lpstr>
      <vt:lpstr>A couple examples</vt:lpstr>
      <vt:lpstr>PowerPoint Presentation</vt:lpstr>
      <vt:lpstr>Truth Number Two</vt:lpstr>
      <vt:lpstr>PowerPoint Presentation</vt:lpstr>
      <vt:lpstr>Your Direct Mail piece should have:</vt:lpstr>
      <vt:lpstr>PowerPoint Presentation</vt:lpstr>
      <vt:lpstr>https://www.nfggive.org/home</vt:lpstr>
      <vt:lpstr>Arizona Tax Credit</vt:lpstr>
      <vt:lpstr>PowerPoint Presentation</vt:lpstr>
      <vt:lpstr>To be a QCO, from:  https://azdor.gov/tax-credits/certification-qcos-and-qfcos</vt:lpstr>
      <vt:lpstr>Sometimes the best writing is not going to work</vt:lpstr>
      <vt:lpstr>Truth Number Three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Temp1</dc:creator>
  <cp:lastModifiedBy>Terri Shoemaker</cp:lastModifiedBy>
  <cp:revision>260</cp:revision>
  <dcterms:created xsi:type="dcterms:W3CDTF">2012-12-31T15:29:16Z</dcterms:created>
  <dcterms:modified xsi:type="dcterms:W3CDTF">2023-05-03T18:41:33Z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0x01010039240610E1E15D4CABB6A67FB4459475</vt:lpwstr>
  </property>
  <property fmtid="{D5CDD505-2E9C-101B-9397-08002B2CF9AE}" pid="3" name="Order">
    <vt:r8>9600</vt:r8>
  </property>
  <property fmtid="{D5CDD505-2E9C-101B-9397-08002B2CF9AE}" pid="4" name="MediaServiceImageTags">
    <vt:lpwstr/>
  </property>
</Properties>
</file>